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202300"/>
  <mc:AlternateContent xmlns:mc="http://schemas.openxmlformats.org/markup-compatibility/2006">
    <mc:Choice Requires="x15">
      <x15ac:absPath xmlns:x15ac="http://schemas.microsoft.com/office/spreadsheetml/2010/11/ac" url="\\aspen\workgroup\Transmission Procurement\_2023-2025 Tx Selection and POG report-back\08. Registry - Operations\Forms and Workbook\June 2026\"/>
    </mc:Choice>
  </mc:AlternateContent>
  <xr:revisionPtr revIDLastSave="0" documentId="8_{CA962E77-EFA6-440A-9833-3DB63BA3D472}" xr6:coauthVersionLast="47" xr6:coauthVersionMax="47" xr10:uidLastSave="{00000000-0000-0000-0000-000000000000}"/>
  <workbookProtection workbookAlgorithmName="SHA-512" workbookHashValue="0zesd9gtyonHkhhwLS9zDuyyHNS2EUH2zVi5A8J5PfdifHfbNobXdvvXBrltQLNpblbvWysrVkqbgTs5GHoc/Q==" workbookSaltValue="fw04px2FBYMBUu2/93f3rA==" workbookSpinCount="100000" lockStructure="1"/>
  <bookViews>
    <workbookView xWindow="60045" yWindow="2115" windowWidth="33900" windowHeight="18030" tabRatio="889" xr2:uid="{653EBC98-8255-4F04-BE0F-3C7206C557E3}"/>
  </bookViews>
  <sheets>
    <sheet name="Company Profile" sheetId="1" r:id="rId1"/>
    <sheet name="Experience" sheetId="3" r:id="rId2"/>
    <sheet name="Experience - Option 2" sheetId="7" r:id="rId3"/>
    <sheet name="Required Competencies- Option 2" sheetId="6" r:id="rId4"/>
    <sheet name="Experience - Option 3" sheetId="8" r:id="rId5"/>
    <sheet name="Required Competencies- Option 3" sheetId="9" r:id="rId6"/>
    <sheet name="Financial" sheetId="5" r:id="rId7"/>
  </sheets>
  <definedNames>
    <definedName name="_ftn1" localSheetId="0">'Company Profile'!#REF!</definedName>
    <definedName name="_ftnref1" localSheetId="0">'Company Profile'!#REF!</definedName>
    <definedName name="Experience_List">'Company Profile'!$69:$69,'Company Profile'!$C$60,'Company Profile'!$C$51,'Company Profile'!$C$42,'Company Profile'!$C$33,'Company Profile'!$C$8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12" i="5" l="1"/>
  <c r="A19" i="8"/>
  <c r="A10" i="8"/>
  <c r="A86" i="7"/>
  <c r="A85" i="7"/>
  <c r="A76" i="7"/>
  <c r="A75" i="7"/>
  <c r="A66" i="7"/>
  <c r="A65" i="7"/>
  <c r="A56" i="7"/>
  <c r="A55" i="7"/>
  <c r="A46" i="7"/>
  <c r="A45" i="7"/>
  <c r="A36" i="7"/>
  <c r="A35" i="7"/>
  <c r="A26" i="7"/>
  <c r="A25" i="7"/>
  <c r="A17" i="7"/>
  <c r="A16" i="7"/>
  <c r="A9" i="1"/>
  <c r="A10" i="1" s="1"/>
  <c r="A11" i="1" s="1"/>
  <c r="A12" i="1" s="1"/>
  <c r="A13" i="1" s="1"/>
  <c r="A16" i="1" s="1"/>
  <c r="A17" i="1" l="1"/>
  <c r="A18" i="1" s="1"/>
  <c r="A19" i="1" s="1"/>
  <c r="A20" i="1" s="1"/>
  <c r="A21" i="1" s="1"/>
  <c r="A24" i="1" s="1"/>
  <c r="A25" i="1" l="1"/>
  <c r="A26" i="1" s="1"/>
  <c r="A27" i="1" s="1"/>
  <c r="A28" i="1" s="1"/>
  <c r="A29" i="1" s="1"/>
  <c r="A32" i="1" l="1"/>
  <c r="A33" i="1" s="1"/>
  <c r="A34" i="1" s="1"/>
  <c r="A35" i="1" s="1"/>
  <c r="A36" i="1" s="1"/>
  <c r="A37" i="1" s="1"/>
  <c r="A38" i="1" s="1"/>
  <c r="A41" i="1" s="1"/>
  <c r="A42" i="1" s="1"/>
  <c r="A43" i="1" s="1"/>
  <c r="A44" i="1" s="1"/>
  <c r="A45" i="1" s="1"/>
  <c r="A46" i="1" s="1"/>
  <c r="A47" i="1" s="1"/>
  <c r="A50" i="1" s="1"/>
  <c r="A51" i="1" s="1"/>
  <c r="A52" i="1" s="1"/>
  <c r="A53" i="1" s="1"/>
  <c r="A54" i="1" s="1"/>
  <c r="A55" i="1" s="1"/>
  <c r="A56" i="1" s="1"/>
  <c r="A59" i="1" s="1"/>
  <c r="A60" i="1" s="1"/>
  <c r="A61" i="1" s="1"/>
  <c r="A62" i="1" s="1"/>
  <c r="A63" i="1" s="1"/>
  <c r="A64" i="1" s="1"/>
  <c r="A65" i="1" s="1"/>
  <c r="A68" i="1" s="1"/>
  <c r="A69" i="1" s="1"/>
  <c r="A70" i="1" s="1"/>
  <c r="A71" i="1" s="1"/>
  <c r="A72" i="1" s="1"/>
  <c r="A73" i="1" s="1"/>
  <c r="A74" i="1" s="1"/>
  <c r="A11" i="3" s="1"/>
  <c r="A15" i="3" l="1"/>
  <c r="A16" i="3" s="1"/>
  <c r="A17" i="3" s="1"/>
  <c r="A18" i="3" s="1"/>
  <c r="A19" i="3" s="1"/>
  <c r="A20" i="3" s="1"/>
  <c r="A21" i="3" s="1"/>
  <c r="A22" i="3" s="1"/>
  <c r="A23" i="3" s="1"/>
  <c r="A11" i="7" l="1"/>
  <c r="A12" i="7" s="1"/>
  <c r="A13" i="7" s="1"/>
  <c r="A14" i="7" s="1"/>
  <c r="A15" i="7" s="1"/>
  <c r="A20" i="7" s="1"/>
  <c r="A21" i="7" s="1"/>
  <c r="A22" i="7" s="1"/>
  <c r="A23" i="7" s="1"/>
  <c r="A24" i="7" s="1"/>
  <c r="A29" i="7" s="1"/>
  <c r="A30" i="7" s="1"/>
  <c r="A31" i="7" s="1"/>
  <c r="A32" i="7" s="1"/>
  <c r="A33" i="7" s="1"/>
  <c r="A34" i="7" s="1"/>
  <c r="A39" i="7" s="1"/>
  <c r="A40" i="7" s="1"/>
  <c r="A41" i="7" s="1"/>
  <c r="A42" i="7" s="1"/>
  <c r="A43" i="7" s="1"/>
  <c r="A44" i="7" s="1"/>
  <c r="A49" i="7" s="1"/>
  <c r="A50" i="7" s="1"/>
  <c r="A51" i="7" s="1"/>
  <c r="A52" i="7" s="1"/>
  <c r="A53" i="7" s="1"/>
  <c r="A54" i="7" s="1"/>
  <c r="A59" i="7" s="1"/>
  <c r="A60" i="7" s="1"/>
  <c r="A61" i="7" s="1"/>
  <c r="A62" i="7" s="1"/>
  <c r="A63" i="7" s="1"/>
  <c r="A64" i="7" s="1"/>
  <c r="A69" i="7" s="1"/>
  <c r="A70" i="7" s="1"/>
  <c r="A71" i="7" s="1"/>
  <c r="A72" i="7" s="1"/>
  <c r="A73" i="7" s="1"/>
  <c r="A74" i="7" s="1"/>
  <c r="A79" i="7" s="1"/>
  <c r="A80" i="7" s="1"/>
  <c r="A81" i="7" s="1"/>
  <c r="A82" i="7" s="1"/>
  <c r="A83" i="7" s="1"/>
  <c r="A84" i="7" s="1"/>
  <c r="A11" i="8" s="1"/>
  <c r="A12" i="8" s="1"/>
  <c r="A13" i="8" s="1"/>
  <c r="A14" i="8" s="1"/>
  <c r="A15" i="8" s="1"/>
  <c r="A16" i="8" s="1"/>
  <c r="A20" i="8" l="1"/>
  <c r="A21" i="8" s="1"/>
  <c r="A22" i="8" s="1"/>
  <c r="A23" i="8" s="1"/>
  <c r="A24" i="8" s="1"/>
  <c r="A25" i="8" s="1"/>
  <c r="A26" i="8" s="1"/>
  <c r="A29" i="8" s="1"/>
  <c r="A30" i="8" s="1"/>
  <c r="A31" i="8" s="1"/>
  <c r="A32" i="8" s="1"/>
  <c r="A33" i="8" s="1"/>
  <c r="A34" i="8" s="1"/>
  <c r="A35" i="8" s="1"/>
  <c r="A36" i="8" s="1"/>
  <c r="A10" i="6" s="1"/>
  <c r="A11" i="6" l="1"/>
  <c r="A12" i="6" s="1"/>
  <c r="A13" i="6" s="1"/>
  <c r="A14" i="6" s="1"/>
  <c r="A15" i="6" s="1"/>
  <c r="A18" i="6" s="1"/>
  <c r="A19" i="6" s="1"/>
  <c r="A20" i="6" s="1"/>
  <c r="A21" i="6" l="1"/>
  <c r="A22" i="6"/>
  <c r="A23" i="6" s="1"/>
  <c r="A26" i="6" s="1"/>
  <c r="A27" i="6" s="1"/>
  <c r="A28" i="6" s="1"/>
  <c r="A29" i="6" l="1"/>
  <c r="A30" i="6"/>
  <c r="A31" i="6" s="1"/>
  <c r="A34" i="6" s="1"/>
  <c r="A35" i="6" s="1"/>
  <c r="A36" i="6" s="1"/>
  <c r="A37" i="6" s="1"/>
  <c r="A38" i="6" s="1"/>
  <c r="A39" i="6" s="1"/>
  <c r="A42" i="6" s="1"/>
  <c r="A43" i="6" s="1"/>
  <c r="A44" i="6" s="1"/>
  <c r="A45" i="6" s="1"/>
  <c r="A46" i="6" s="1"/>
  <c r="A47" i="6" s="1"/>
  <c r="A50" i="6" s="1"/>
  <c r="A51" i="6" s="1"/>
  <c r="A52" i="6" s="1"/>
  <c r="A53" i="6" s="1"/>
  <c r="A54" i="6" s="1"/>
  <c r="A55" i="6" s="1"/>
  <c r="A58" i="6" s="1"/>
  <c r="A59" i="6" s="1"/>
  <c r="A60" i="6" s="1"/>
  <c r="A61" i="6" s="1"/>
  <c r="A62" i="6" s="1"/>
  <c r="A63" i="6" s="1"/>
  <c r="A66" i="6" s="1"/>
  <c r="A67" i="6" s="1"/>
  <c r="A68" i="6" s="1"/>
  <c r="A69" i="6" s="1"/>
  <c r="A70" i="6" s="1"/>
  <c r="A71" i="6" s="1"/>
  <c r="A9" i="9" s="1"/>
  <c r="A10" i="9" l="1"/>
  <c r="A11" i="9" s="1"/>
  <c r="A12" i="9" s="1"/>
  <c r="A13" i="9" s="1"/>
  <c r="A14" i="9" s="1"/>
  <c r="A17" i="9" s="1"/>
  <c r="A18" i="9" s="1"/>
  <c r="A19" i="9" s="1"/>
  <c r="A20" i="9" l="1"/>
  <c r="A21" i="9" s="1"/>
  <c r="A22" i="9" s="1"/>
  <c r="A25" i="9" s="1"/>
  <c r="A26" i="9" s="1"/>
  <c r="A27" i="9" s="1"/>
  <c r="A28" i="9" l="1"/>
  <c r="A29" i="9" s="1"/>
  <c r="A30" i="9" s="1"/>
  <c r="A15" i="5" l="1"/>
  <c r="A16" i="5" s="1"/>
  <c r="A19" i="5" s="1"/>
  <c r="A20" i="5" s="1"/>
  <c r="A21" i="5" s="1"/>
  <c r="A22" i="5" s="1"/>
  <c r="A23" i="5" s="1"/>
  <c r="A24" i="5" s="1"/>
  <c r="A25" i="5" s="1"/>
  <c r="A26" i="5" s="1"/>
</calcChain>
</file>

<file path=xl/sharedStrings.xml><?xml version="1.0" encoding="utf-8"?>
<sst xmlns="http://schemas.openxmlformats.org/spreadsheetml/2006/main" count="328" uniqueCount="139">
  <si>
    <t xml:space="preserve">                   Transmitter Selection Framework Registry Application Form - Workbook</t>
  </si>
  <si>
    <t>Instruction: All green fields should be completed. If an item is not applicable please indicate "N/A" in the associated field. Grey fields do not need to be completed.</t>
  </si>
  <si>
    <t xml:space="preserve">This section requires detailed information about the Person that wishes to be registered on the Registry, referred to as the Applicant. The information collected here includes the legal name, structure, and contact information of the Applicant, as well as details about its Designated Affiliate(s). </t>
  </si>
  <si>
    <t>Item</t>
  </si>
  <si>
    <t xml:space="preserve">Applicant Information </t>
  </si>
  <si>
    <t>Legal name of Applicant:</t>
  </si>
  <si>
    <t xml:space="preserve">Legal structure of Applicant: </t>
  </si>
  <si>
    <t>If "Other", specify legal structure of applicant here:</t>
  </si>
  <si>
    <t>Applicant is formed/incorporated under the laws of:</t>
  </si>
  <si>
    <t xml:space="preserve">Applicant's principal office address: </t>
  </si>
  <si>
    <t>Applicant's website:</t>
  </si>
  <si>
    <t xml:space="preserve">Applicant Primary Contact Information </t>
  </si>
  <si>
    <t>Primary Contact Name:</t>
  </si>
  <si>
    <t>Primary Contact Title:</t>
  </si>
  <si>
    <t>Company Name:</t>
  </si>
  <si>
    <t>Primary Contact Phone Number:</t>
  </si>
  <si>
    <t>Primary Contact Email Address:</t>
  </si>
  <si>
    <t>Primary Contact Mailing Address:</t>
  </si>
  <si>
    <t xml:space="preserve">Applicant Secondary Contact Information </t>
  </si>
  <si>
    <t>Secondary Contact Name:</t>
  </si>
  <si>
    <t xml:space="preserve">Secondary Contact Title: </t>
  </si>
  <si>
    <t>Secondary Contact  Phone Number:</t>
  </si>
  <si>
    <t>Secondary Contact Email Address:</t>
  </si>
  <si>
    <t>Secondary Contact Mailing Address:</t>
  </si>
  <si>
    <t xml:space="preserve">Designated Affiliate 1 </t>
  </si>
  <si>
    <t>Applicant has one Designated Affiliate:</t>
  </si>
  <si>
    <t>Legal name of Designated Affiliate:</t>
  </si>
  <si>
    <t xml:space="preserve">Legal structure of Designated Affiliate: </t>
  </si>
  <si>
    <t>If "Other", specify legal structure of Designated Affiliate here:</t>
  </si>
  <si>
    <t>Designated Affiliate is formed/incorporated under the laws of:</t>
  </si>
  <si>
    <t xml:space="preserve">Designated Affiliate's principal office address: </t>
  </si>
  <si>
    <t>Designated Affiliate's website:</t>
  </si>
  <si>
    <t xml:space="preserve">Designated Affiliate 2 </t>
  </si>
  <si>
    <t>Applicant has a second Designated Affiliate:</t>
  </si>
  <si>
    <t>Designated Affiliate 3</t>
  </si>
  <si>
    <t>Applicant has a third Designated Affiliate:</t>
  </si>
  <si>
    <t>Designated Affiliate 4</t>
  </si>
  <si>
    <t>Applicant has a fourth Designated Affiliate:</t>
  </si>
  <si>
    <t>Designated Affiliate 5</t>
  </si>
  <si>
    <t>Applicant has a fifth Designated Affiliate:</t>
  </si>
  <si>
    <t>This section requires an Applicant to provide detailed information regarding how the Applicant, and the Designated Affiliate(s) (if applicable), will demonstrate organizational experience. Applicant shall select one (1) of the three (3) options below to demonstrate its organizational experience. If a Proponent selects Option 1, the next four tabs are not applicable.</t>
  </si>
  <si>
    <r>
      <rPr>
        <b/>
        <sz val="11"/>
        <color rgb="FF000000"/>
        <rFont val="Aptos"/>
        <family val="2"/>
      </rPr>
      <t xml:space="preserve">Option 1 – </t>
    </r>
    <r>
      <rPr>
        <sz val="11"/>
        <color rgb="FF000000"/>
        <rFont val="Aptos"/>
        <family val="2"/>
      </rPr>
      <t xml:space="preserve"> An Applicant must be an Existing Ontario Transmitter that:
(i) is licensed by the OEB as a Transmitter; 
(ii) has been granted at least one (1) Leave to Construct;
(iii) has completed the Construction of a Transmission Project in respect of such Leave to Construct; and
(iv) pursuant to its OEB licence has owned such Transmission Project for at least</t>
    </r>
    <r>
      <rPr>
        <b/>
        <sz val="11"/>
        <color rgb="FF000000"/>
        <rFont val="Aptos"/>
        <family val="2"/>
      </rPr>
      <t xml:space="preserve"> </t>
    </r>
    <r>
      <rPr>
        <sz val="11"/>
        <color rgb="FF000000"/>
        <rFont val="Aptos"/>
        <family val="2"/>
      </rPr>
      <t xml:space="preserve">two (2) years post Commercial Operation Date. </t>
    </r>
  </si>
  <si>
    <t>Organizational Experience - Option Choice</t>
  </si>
  <si>
    <t>Applicant, or one or more Designated Affiliates of such Applicant (where applicable), to demonstrate relevant experience through (select one):</t>
  </si>
  <si>
    <t>Option 1</t>
  </si>
  <si>
    <t>Organizational Experience - Option 1</t>
  </si>
  <si>
    <t>Applicant's OEB transmitter licence number:</t>
  </si>
  <si>
    <t>Transmission Project name:</t>
  </si>
  <si>
    <t>Line length (KM):</t>
  </si>
  <si>
    <t>Voltage (KV):</t>
  </si>
  <si>
    <t>Leave to Construct (LTC) decision number:</t>
  </si>
  <si>
    <t>Commercial Operation Date:</t>
  </si>
  <si>
    <t>Project Cost to Commercial Operation Date:</t>
  </si>
  <si>
    <t>Describe the Applicant’s business relationship to the Transmission Project, including with respect to Constructing.</t>
  </si>
  <si>
    <t>The Applicant owned a Transmission Project for at least two (2) years post Commercial Operation Date</t>
  </si>
  <si>
    <t xml:space="preserve">Instruction: This section is only required to be completed if the Applicant selected Option 2 in Item 54 of this Workbook to demonstrate its organizational experience. Applicants that selected Option 1 or 3 are to leave this section blank. 
For Applicants completing this section, all green fields should be completed. If an item is not applicable please indicate "N/A" in the associated field. </t>
  </si>
  <si>
    <t>This section requires an Applicant to provide detailed information regarding how the Applicant, and the Designated Affiliate(s) (if applicable), will demonstrate organizational experience.</t>
  </si>
  <si>
    <t>Project name:</t>
  </si>
  <si>
    <t>Jurisdiction (System Operator and Country/State/Province):</t>
  </si>
  <si>
    <t>Voltage (KV AC):</t>
  </si>
  <si>
    <t>The Applicant confirms the Transmission Project was a New Build transmission line located in greenfield transmission corridors.</t>
  </si>
  <si>
    <t>Jurisdiction (System Operator and State/Province):</t>
  </si>
  <si>
    <t xml:space="preserve">Option 2
</t>
  </si>
  <si>
    <t>Entity that performed Developing:</t>
  </si>
  <si>
    <t>Description and time period of Developing activities:</t>
  </si>
  <si>
    <t>Entity that performed Financing:</t>
  </si>
  <si>
    <t>Description and time period of Financing activities:</t>
  </si>
  <si>
    <t>Entity that performed Constructing:</t>
  </si>
  <si>
    <t>Description and time period of Constructing activities:</t>
  </si>
  <si>
    <t xml:space="preserve">Instruction: This section is only required to be completed if the Applicant selected Option 3 in Item 54 of this Workbook to demonstrate its organizational experience. Applicants that selected Option 1 or 2 are to leave this section blank. 
For Applicants completing this section, all green fields should be completed. If an item is not applicable please indicate "N/A" in the associated field. </t>
  </si>
  <si>
    <t xml:space="preserve">This section requires an Applicant to provide detailed information regarding how the Applicant, and the Designated Affiliate(s) (if applicable), will demonstrate organizational experience. </t>
  </si>
  <si>
    <t>Voltage (KV DC):</t>
  </si>
  <si>
    <t>The Applicant confirms the Transmission Project was a high-voltage direct current (HVDC) Transmission Project (including associated landfall works and converter stations) located in greenfield transmission corridors</t>
  </si>
  <si>
    <t xml:space="preserve">Option 3
</t>
  </si>
  <si>
    <t>In this section, an Applicant must provide information regarding financial strength. Applicant shall select one (1) of the two (2) options to demonstrate financial strength.</t>
  </si>
  <si>
    <r>
      <rPr>
        <b/>
        <sz val="11"/>
        <color theme="1"/>
        <rFont val="Aptos"/>
        <family val="2"/>
      </rPr>
      <t>Option 1 –</t>
    </r>
    <r>
      <rPr>
        <sz val="11"/>
        <color theme="1"/>
        <rFont val="Aptos"/>
        <family val="2"/>
      </rPr>
      <t xml:space="preserve"> Where an Applicant is an Existing Ontario Transmitter.</t>
    </r>
  </si>
  <si>
    <r>
      <rPr>
        <b/>
        <sz val="11"/>
        <color theme="1"/>
        <rFont val="Aptos"/>
        <family val="2"/>
      </rPr>
      <t xml:space="preserve">Option 2 – </t>
    </r>
    <r>
      <rPr>
        <sz val="11"/>
        <color theme="1"/>
        <rFont val="Aptos"/>
        <family val="2"/>
      </rPr>
      <t>Where an</t>
    </r>
    <r>
      <rPr>
        <b/>
        <sz val="11"/>
        <color theme="1"/>
        <rFont val="Aptos"/>
        <family val="2"/>
      </rPr>
      <t xml:space="preserve"> </t>
    </r>
    <r>
      <rPr>
        <sz val="11"/>
        <color theme="1"/>
        <rFont val="Aptos"/>
        <family val="2"/>
      </rPr>
      <t>Applicant is not an Existing Ontario Transmitter.</t>
    </r>
  </si>
  <si>
    <t>Financial Strength - Option Choice</t>
  </si>
  <si>
    <t>Applicant to demonstrate financial strength through (select one):</t>
  </si>
  <si>
    <t>Financial Strength - Option 1</t>
  </si>
  <si>
    <t>In which jurisdictions is the Applicant organized, incorporated or formed, or has the Applicant maintained its registered office or principal place of business, in the past five (5) years?</t>
  </si>
  <si>
    <t xml:space="preserve">Financial Strength - Option 2 </t>
  </si>
  <si>
    <t>On whom does the Applicant rely to demonstrate financial strength?</t>
  </si>
  <si>
    <t>If applicable, which Designated Affiliate is the Applicant relying on?</t>
  </si>
  <si>
    <t>If applicable, in the jurisdictions listed in Item 209, does the Designated Affiliate listed in Item 205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i>
    <r>
      <rPr>
        <b/>
        <sz val="11"/>
        <color rgb="FF000000"/>
        <rFont val="Aptos"/>
      </rPr>
      <t xml:space="preserve">Option 3 – </t>
    </r>
    <r>
      <rPr>
        <sz val="11"/>
        <color rgb="FF000000"/>
        <rFont val="Aptos"/>
      </rPr>
      <t>The Applicant, one or more Designated Affiliates of the Applicant, or in combination the Applicant and one or more Designated Affiliates of such Applicant, must have performed the Required HVDC Competencies, each in respect of at least one (1) Qualifying HVDC Project. A Qualifying HVDC Project is a New Build high-voltage direct current (HVDC) Transmission Project (including associated landfall works and converter stations) located in greenfield transmission corridors designed to operate at a voltage level of at least ±200 kV DC, that has, or will have, a minimum length of 10 kilometres located under a navigable body of water, that either achieved Commercial Operation Date no more than twenty (20) years prior to the submission date of the Applicant’s Application Package or, if the Commercial Operation Date has not been achieved as of the submission date of the Applicant’s Application Package, is reasonably expected to achieve a Commercial Operation Date within four (4) years of the submission date of the Applicant’s Application Package.</t>
    </r>
  </si>
  <si>
    <t>If the Qualifying AC Project is not located in province of Ontario, list contact information for a Person that can verify the nature of the entity's relationship to the Qualifying AC Project.</t>
  </si>
  <si>
    <t>Organizational Experience - Option 2 - Developing - Qualifying AC Project 1</t>
  </si>
  <si>
    <t>Organizational Experience - Option 2 - Developing - Qualifying  AC Project 2</t>
  </si>
  <si>
    <t>Nature of entity's interest in the Qualifying AC Project:</t>
  </si>
  <si>
    <t>Date entity acquired an initial interest in the Qualifying AC Project:</t>
  </si>
  <si>
    <t>Date entity sold its full interest in the Qualifying AC Project:</t>
  </si>
  <si>
    <t>Qualifying  AC Project:</t>
  </si>
  <si>
    <t>Organizational Experience - Option 2 - Financing - Qualifying AC Project 1</t>
  </si>
  <si>
    <t>Organizational Experience - Option 2 - Financing - Qualifying AC Project 2</t>
  </si>
  <si>
    <t>Organizational Experience - Option 2 - Constructing - Qualifying  AC Project 1</t>
  </si>
  <si>
    <t>Organizational Experience - Option 2 - Constructing - Qualifying AC Project 2</t>
  </si>
  <si>
    <t>Organizational Experience - Option 2 - Owning and Operating - Qualifying AC Project 1</t>
  </si>
  <si>
    <t>Organizational Experience - Option 2 - Owning and Operating - Qualifying AC Project 2</t>
  </si>
  <si>
    <t>Organizational Experience - Option 3 - Qualifying HVDC Project 1</t>
  </si>
  <si>
    <t>Organizational Experience - Option 3 - Qualifying HVDC Project 2</t>
  </si>
  <si>
    <t>Organizational Experience - Option 3 - Qualifying HVDC Project 3</t>
  </si>
  <si>
    <t>If the Qualifying HVDC Project is not located in province of Ontario, list contact information for a Person that can verify the nature of the entity's relationship to the Qualifying HVDC Project.</t>
  </si>
  <si>
    <t>Qualifying HVDC Project:</t>
  </si>
  <si>
    <t>Nature of entity's interest in the Qualifying HVDC Project:</t>
  </si>
  <si>
    <t>Date entity acquired an initial interest in the Qualifying HVDC Project:</t>
  </si>
  <si>
    <t>Date entity sold its full interest in the Qualifying HVDC Project:</t>
  </si>
  <si>
    <t>Entity that performed (or is currently performing) Constructing:</t>
  </si>
  <si>
    <t>This section requires Applicants that selected Option 3 for demonstrating their organizational experience to provide detailed information regarding how the Applicant, and the Designated Affiliate(s) (if applicable), meet the following Required HVDC Competencies each in respect of one Qualifying HVDC Projects: A. Developing; B. Financing; and C. Constructing (including currently Constructing).
Note that the Applicant or Designated Affiliate of the Applicant, as applicable, must have possessed an interest in the Qualifying HVDC Project at the time the relevant Required HVDC Competency was undertaken.</t>
  </si>
  <si>
    <t>This section requires Applicants that selected Option 2 for demonstrating their organizational experience to provide detailed information regarding how the Applicant, and the Designated Affiliate(s) (if applicable), meet the following Required AC Competencies each in respect of two Qualifying AC Projects: A. Developing; B. Financing; C. Constructing; and D. owning and Operating for at least 5 years post Commercial Operation Date.
Note that the Applicant or Designated Affiliate of the Applicant, as applicable, must have possessed an interest in the Qualifying AC Project at the time the relevant Required AC Competency was undertaken.</t>
  </si>
  <si>
    <t>In the jurisdictions listed in Item 215, does the Applicant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i>
    <t>Does the Applicant wish to add a second Qualifying HVDC Project?</t>
  </si>
  <si>
    <t>Does the Applicant wish to add a third Qualifying AC Project?</t>
  </si>
  <si>
    <t>Organizational Experience - Option 2 - Qualifying AC Project 1</t>
  </si>
  <si>
    <t>Organizational Experience - Option 2 - Qualifying AC Project 2</t>
  </si>
  <si>
    <t>Organizational Experience - Option 2 - Qualifying AC Project 3</t>
  </si>
  <si>
    <t>Organizational Experience - Option 2 - Qualifying AC Project 4</t>
  </si>
  <si>
    <t>Organizational Experience - Option 2 - Qualifying AC Project 5</t>
  </si>
  <si>
    <t>Organizational Experience - Option 2 - Qualifying AC Project 6</t>
  </si>
  <si>
    <t>Organizational Experience - Option 2 - Qualifying AC Project 7</t>
  </si>
  <si>
    <t>Organizational Experience - Option 2 - Qualifying AC Project 8</t>
  </si>
  <si>
    <t>Does the Applicant wish to add a fourth Qualifying AC Project?</t>
  </si>
  <si>
    <t>Does the Applicant wish to add a fifth Qualifying AC Project?</t>
  </si>
  <si>
    <t>Does the Applicant wish to add a sixth Qualifying AC Project?</t>
  </si>
  <si>
    <t>Does the Applicant wish to add a seventh Qualifying AC Project?</t>
  </si>
  <si>
    <t>Does the Applicant wish to add an eighth Qualifying AC Project?</t>
  </si>
  <si>
    <t>Does the Applicant wish to add a third Qualifying HVDC Project?</t>
  </si>
  <si>
    <r>
      <t xml:space="preserve">Option 2
</t>
    </r>
    <r>
      <rPr>
        <sz val="11"/>
        <color rgb="FF000000"/>
        <rFont val="Aptos"/>
        <family val="2"/>
      </rPr>
      <t>Complete no fewer than two (2) and no greater than eight (8) of the following Qualifying AC Project charts to demonstrate the Applicant’s, or Designated Affiliate’s, relevant experiences satisfy the required qualifications described in Section 2.2 of the Registry Rules</t>
    </r>
    <r>
      <rPr>
        <b/>
        <sz val="11"/>
        <color rgb="FF000000"/>
        <rFont val="Aptos"/>
        <family val="2"/>
      </rPr>
      <t>.</t>
    </r>
  </si>
  <si>
    <r>
      <t xml:space="preserve">Option 3
</t>
    </r>
    <r>
      <rPr>
        <sz val="11"/>
        <color rgb="FF000000"/>
        <rFont val="Aptos"/>
        <family val="2"/>
      </rPr>
      <t>Complete no fewer than one (1) and no greater than three (3) of the following Qualifying HVDC Project charts to demonstrate the Applicant’s, or Designated Affiliate’s, relevant experiences satisfy the required qualifications described in Section 2.2 of the Registry Rules</t>
    </r>
    <r>
      <rPr>
        <b/>
        <sz val="11"/>
        <color rgb="FF000000"/>
        <rFont val="Aptos"/>
        <family val="2"/>
      </rPr>
      <t>.</t>
    </r>
  </si>
  <si>
    <t>Organizational Experience - Option 3 - Developing - Qualifying HVDC Project</t>
  </si>
  <si>
    <t>Organizational Experience - Option 3 -Financing - Qualifying HVDC Project</t>
  </si>
  <si>
    <r>
      <rPr>
        <b/>
        <sz val="11"/>
        <color theme="1"/>
        <rFont val="Aptos"/>
        <family val="2"/>
      </rPr>
      <t xml:space="preserve">Option 2 – </t>
    </r>
    <r>
      <rPr>
        <sz val="11"/>
        <color theme="1"/>
        <rFont val="Aptos"/>
        <family val="2"/>
      </rPr>
      <t>An Applicant, one or more the Designated Affiliates of such Applicant, or in combination the Applicant and one or more Designated Affiliates of such Applicant, must have performed the Required AC Competencies, each in respect of at least two (2) Qualifying AC Projects. A Qualifying AC Project is a New Build transmission line located in greenfield transmission corridors in Canada, the European Union, the United Kingdom or the United States of America, operating at a voltage level of at least 200 kV AC, of a minimum length of 30 kilometres, that achieved Commercial Operation Date no more than 20 years prior to the submission date of the Applicant's Application Package.</t>
    </r>
  </si>
  <si>
    <t>Line length (KM) (total length and length of portion located under a navigable body of water):</t>
  </si>
  <si>
    <t>Commercial Operation Date or anticipated Commercial Operation Date:</t>
  </si>
  <si>
    <t>Organizational Experience - Option 3 - Constructing - Qualifying HVDC Project</t>
  </si>
  <si>
    <t>Does the Applicant, in combination with its Designated Affiliate listed in Item 218 (if applicable), have a Tangible Net Worth of at least $200 million (CAD)?</t>
  </si>
  <si>
    <t>In the jurisdictions listed in Item 220, does the Applicant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i>
    <t>If applicable, in which jurisdictions is the Designated Affiliate in Item 218 organized, incorporated or formed, or has such Designated Affiliate maintained its registered office or principal place of business, in the past five (5) years?</t>
  </si>
  <si>
    <t>In the jurisdictions listed in Item 222, does the Designated Affiliate in Item 218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1"/>
      <color theme="1"/>
      <name val="Aptos"/>
      <family val="2"/>
    </font>
    <font>
      <sz val="11"/>
      <color rgb="FF000000"/>
      <name val="Aptos Narrow"/>
      <family val="2"/>
    </font>
    <font>
      <b/>
      <sz val="16"/>
      <color rgb="FF000000"/>
      <name val="Aptos Narrow"/>
      <family val="2"/>
    </font>
    <font>
      <b/>
      <sz val="11"/>
      <color rgb="FFFFFFFF"/>
      <name val="Aptos Narrow"/>
      <family val="2"/>
    </font>
    <font>
      <b/>
      <sz val="14"/>
      <color rgb="FF000000"/>
      <name val="Aptos Narrow"/>
      <family val="2"/>
    </font>
    <font>
      <sz val="11"/>
      <name val="Aptos"/>
      <family val="2"/>
    </font>
    <font>
      <b/>
      <sz val="11"/>
      <color rgb="FFFF0000"/>
      <name val="Aptos Narrow"/>
      <family val="2"/>
      <scheme val="minor"/>
    </font>
    <font>
      <b/>
      <sz val="11"/>
      <name val="Aptos Narrow"/>
      <family val="2"/>
    </font>
    <font>
      <b/>
      <sz val="11"/>
      <color theme="1"/>
      <name val="Aptos"/>
      <family val="2"/>
    </font>
    <font>
      <u/>
      <sz val="11"/>
      <color theme="10"/>
      <name val="Aptos"/>
      <family val="2"/>
    </font>
    <font>
      <b/>
      <sz val="11"/>
      <name val="Aptos"/>
      <family val="2"/>
    </font>
    <font>
      <b/>
      <sz val="11"/>
      <color rgb="FF000000"/>
      <name val="Aptos"/>
      <family val="2"/>
    </font>
    <font>
      <sz val="11"/>
      <color rgb="FF000000"/>
      <name val="Aptos"/>
      <family val="2"/>
    </font>
    <font>
      <b/>
      <sz val="11"/>
      <color rgb="FF000000"/>
      <name val="Aptos"/>
    </font>
    <font>
      <sz val="11"/>
      <color rgb="FF000000"/>
      <name val="Aptos"/>
    </font>
    <font>
      <sz val="11"/>
      <color theme="1"/>
      <name val="Aptos"/>
    </font>
    <font>
      <b/>
      <sz val="11"/>
      <color theme="0"/>
      <name val="Aptos Narrow"/>
      <family val="2"/>
    </font>
  </fonts>
  <fills count="10">
    <fill>
      <patternFill patternType="none"/>
    </fill>
    <fill>
      <patternFill patternType="gray125"/>
    </fill>
    <fill>
      <patternFill patternType="solid">
        <fgColor rgb="FF0E2841"/>
        <bgColor rgb="FF000000"/>
      </patternFill>
    </fill>
    <fill>
      <patternFill patternType="solid">
        <fgColor theme="9" tint="0.79998168889431442"/>
        <bgColor indexed="64"/>
      </patternFill>
    </fill>
    <fill>
      <patternFill patternType="solid">
        <fgColor theme="0"/>
        <bgColor indexed="64"/>
      </patternFill>
    </fill>
    <fill>
      <patternFill patternType="solid">
        <fgColor theme="2" tint="-9.9978637043366805E-2"/>
        <bgColor indexed="64"/>
      </patternFill>
    </fill>
    <fill>
      <patternFill patternType="solid">
        <fgColor theme="2"/>
        <bgColor indexed="64"/>
      </patternFill>
    </fill>
    <fill>
      <patternFill patternType="solid">
        <fgColor theme="0" tint="-0.14999847407452621"/>
        <bgColor indexed="64"/>
      </patternFill>
    </fill>
    <fill>
      <patternFill patternType="solid">
        <fgColor rgb="FFDAF2D0"/>
        <bgColor indexed="64"/>
      </patternFill>
    </fill>
    <fill>
      <patternFill patternType="solid">
        <fgColor rgb="FFD0D0D0"/>
        <bgColor indexed="64"/>
      </patternFill>
    </fill>
  </fills>
  <borders count="7">
    <border>
      <left/>
      <right/>
      <top/>
      <bottom/>
      <diagonal/>
    </border>
    <border>
      <left style="thin">
        <color rgb="FF808080"/>
      </left>
      <right/>
      <top style="thin">
        <color rgb="FF808080"/>
      </top>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s>
  <cellStyleXfs count="2">
    <xf numFmtId="0" fontId="0" fillId="0" borderId="0"/>
    <xf numFmtId="0" fontId="9" fillId="0" borderId="0" applyNumberFormat="0" applyFill="0" applyBorder="0" applyAlignment="0" applyProtection="0"/>
  </cellStyleXfs>
  <cellXfs count="65">
    <xf numFmtId="0" fontId="0" fillId="0" borderId="0" xfId="0"/>
    <xf numFmtId="0" fontId="1" fillId="0" borderId="0" xfId="0" applyFont="1"/>
    <xf numFmtId="0" fontId="2" fillId="0" borderId="0" xfId="0" applyFont="1" applyAlignment="1">
      <alignment horizontal="centerContinuous"/>
    </xf>
    <xf numFmtId="0" fontId="3" fillId="2" borderId="1" xfId="0" applyFont="1" applyFill="1" applyBorder="1" applyAlignment="1">
      <alignment horizontal="center" vertical="center"/>
    </xf>
    <xf numFmtId="0" fontId="3" fillId="2" borderId="2" xfId="0" applyFont="1" applyFill="1" applyBorder="1" applyAlignment="1">
      <alignment vertical="center" wrapText="1"/>
    </xf>
    <xf numFmtId="0" fontId="3" fillId="2" borderId="3" xfId="0" applyFont="1" applyFill="1" applyBorder="1" applyAlignment="1">
      <alignment vertical="center" wrapText="1"/>
    </xf>
    <xf numFmtId="0" fontId="0" fillId="0" borderId="4" xfId="0" applyBorder="1" applyAlignment="1">
      <alignment horizontal="center" vertical="center"/>
    </xf>
    <xf numFmtId="0" fontId="0" fillId="0" borderId="4" xfId="0" applyBorder="1" applyAlignment="1">
      <alignment vertical="top"/>
    </xf>
    <xf numFmtId="0" fontId="0" fillId="0" borderId="4" xfId="0" applyBorder="1" applyAlignment="1">
      <alignment vertical="top" wrapText="1"/>
    </xf>
    <xf numFmtId="0" fontId="0" fillId="0" borderId="4" xfId="0" applyBorder="1"/>
    <xf numFmtId="0" fontId="3" fillId="2" borderId="2" xfId="0" applyFont="1" applyFill="1" applyBorder="1" applyAlignment="1">
      <alignment vertical="center"/>
    </xf>
    <xf numFmtId="0" fontId="4" fillId="0" borderId="0" xfId="0" applyFont="1" applyAlignment="1">
      <alignment horizontal="centerContinuous"/>
    </xf>
    <xf numFmtId="0" fontId="6" fillId="0" borderId="0" xfId="0" applyFont="1" applyAlignment="1">
      <alignment horizontal="centerContinuous"/>
    </xf>
    <xf numFmtId="0" fontId="7" fillId="0" borderId="0" xfId="0" applyFont="1" applyAlignment="1">
      <alignment horizontal="right"/>
    </xf>
    <xf numFmtId="0" fontId="0" fillId="3" borderId="4" xfId="0" applyFill="1" applyBorder="1" applyAlignment="1" applyProtection="1">
      <alignment vertical="center"/>
      <protection locked="0"/>
    </xf>
    <xf numFmtId="0" fontId="5" fillId="0" borderId="4" xfId="0" applyFont="1" applyBorder="1" applyAlignment="1">
      <alignment vertical="top" wrapText="1"/>
    </xf>
    <xf numFmtId="0" fontId="0" fillId="0" borderId="0" xfId="0" applyAlignment="1">
      <alignment horizontal="center" vertical="center"/>
    </xf>
    <xf numFmtId="0" fontId="0" fillId="0" borderId="0" xfId="0" applyAlignment="1">
      <alignment vertical="top" wrapText="1"/>
    </xf>
    <xf numFmtId="0" fontId="0" fillId="0" borderId="4" xfId="0" applyBorder="1" applyAlignment="1">
      <alignment vertical="center" wrapText="1"/>
    </xf>
    <xf numFmtId="0" fontId="0" fillId="4" borderId="0" xfId="0" applyFill="1"/>
    <xf numFmtId="0" fontId="1" fillId="4" borderId="0" xfId="0" applyFont="1" applyFill="1"/>
    <xf numFmtId="0" fontId="7" fillId="4" borderId="0" xfId="0" applyFont="1" applyFill="1" applyAlignment="1">
      <alignment horizontal="right"/>
    </xf>
    <xf numFmtId="0" fontId="2" fillId="4" borderId="0" xfId="0" applyFont="1" applyFill="1" applyAlignment="1">
      <alignment horizontal="centerContinuous"/>
    </xf>
    <xf numFmtId="0" fontId="6" fillId="4" borderId="0" xfId="0" applyFont="1" applyFill="1" applyAlignment="1">
      <alignment horizontal="centerContinuous"/>
    </xf>
    <xf numFmtId="0" fontId="4" fillId="4" borderId="0" xfId="0" applyFont="1" applyFill="1" applyAlignment="1">
      <alignment horizontal="centerContinuous"/>
    </xf>
    <xf numFmtId="0" fontId="0" fillId="4" borderId="0" xfId="0" applyFill="1" applyAlignment="1">
      <alignment vertical="center"/>
    </xf>
    <xf numFmtId="0" fontId="5" fillId="4" borderId="0" xfId="1" applyFont="1" applyFill="1" applyAlignment="1">
      <alignment horizontal="left" vertical="center" wrapText="1"/>
    </xf>
    <xf numFmtId="0" fontId="1" fillId="0" borderId="0" xfId="0" applyFont="1" applyAlignment="1">
      <alignment horizontal="left" wrapText="1"/>
    </xf>
    <xf numFmtId="0" fontId="1" fillId="4" borderId="0" xfId="0" applyFont="1" applyFill="1" applyAlignment="1">
      <alignment horizontal="left" wrapText="1"/>
    </xf>
    <xf numFmtId="0" fontId="8" fillId="0" borderId="0" xfId="0" applyFont="1"/>
    <xf numFmtId="0" fontId="0" fillId="5" borderId="4" xfId="0" applyFill="1" applyBorder="1" applyAlignment="1" applyProtection="1">
      <alignment vertical="center"/>
      <protection locked="0"/>
    </xf>
    <xf numFmtId="0" fontId="0" fillId="5" borderId="5" xfId="0" applyFill="1" applyBorder="1" applyAlignment="1" applyProtection="1">
      <alignment vertical="center"/>
      <protection locked="0"/>
    </xf>
    <xf numFmtId="0" fontId="0" fillId="5" borderId="4" xfId="0" applyFill="1" applyBorder="1" applyAlignment="1" applyProtection="1">
      <alignment vertical="center" wrapText="1"/>
      <protection locked="0"/>
    </xf>
    <xf numFmtId="0" fontId="0" fillId="4" borderId="4" xfId="0" applyFill="1" applyBorder="1" applyAlignment="1">
      <alignment wrapText="1"/>
    </xf>
    <xf numFmtId="0" fontId="0" fillId="4" borderId="0" xfId="0" applyFill="1" applyAlignment="1">
      <alignment horizontal="center" vertical="center"/>
    </xf>
    <xf numFmtId="0" fontId="0" fillId="4" borderId="0" xfId="0" applyFill="1" applyAlignment="1">
      <alignment vertical="top" wrapText="1"/>
    </xf>
    <xf numFmtId="0" fontId="0" fillId="4" borderId="4" xfId="0" applyFill="1" applyBorder="1" applyAlignment="1">
      <alignment horizontal="center"/>
    </xf>
    <xf numFmtId="0" fontId="1" fillId="4" borderId="0" xfId="0" applyFont="1" applyFill="1" applyAlignment="1">
      <alignment wrapText="1"/>
    </xf>
    <xf numFmtId="0" fontId="2" fillId="4" borderId="0" xfId="0" applyFont="1" applyFill="1" applyAlignment="1">
      <alignment horizontal="centerContinuous" wrapText="1"/>
    </xf>
    <xf numFmtId="0" fontId="4" fillId="4" borderId="0" xfId="0" applyFont="1" applyFill="1" applyAlignment="1">
      <alignment horizontal="centerContinuous" wrapText="1"/>
    </xf>
    <xf numFmtId="0" fontId="0" fillId="4" borderId="0" xfId="0" applyFill="1" applyAlignment="1">
      <alignment wrapText="1"/>
    </xf>
    <xf numFmtId="0" fontId="0" fillId="8" borderId="4" xfId="0" applyFill="1" applyBorder="1" applyAlignment="1" applyProtection="1">
      <alignment vertical="center"/>
      <protection locked="0"/>
    </xf>
    <xf numFmtId="0" fontId="0" fillId="9" borderId="4" xfId="0" applyFill="1" applyBorder="1" applyAlignment="1" applyProtection="1">
      <alignment vertical="center"/>
      <protection locked="0"/>
    </xf>
    <xf numFmtId="0" fontId="0" fillId="9" borderId="0" xfId="0" applyFill="1" applyProtection="1">
      <protection locked="0"/>
    </xf>
    <xf numFmtId="0" fontId="0" fillId="3" borderId="4" xfId="0" applyFill="1" applyBorder="1" applyAlignment="1" applyProtection="1">
      <alignment vertical="center" wrapText="1"/>
      <protection locked="0"/>
    </xf>
    <xf numFmtId="0" fontId="0" fillId="5" borderId="5" xfId="0" applyFill="1" applyBorder="1" applyAlignment="1" applyProtection="1">
      <alignment vertical="center" wrapText="1"/>
      <protection locked="0"/>
    </xf>
    <xf numFmtId="0" fontId="0" fillId="7" borderId="5" xfId="0" applyFill="1" applyBorder="1" applyAlignment="1" applyProtection="1">
      <alignment vertical="center" wrapText="1"/>
      <protection locked="0"/>
    </xf>
    <xf numFmtId="0" fontId="0" fillId="0" borderId="0" xfId="0" applyAlignment="1">
      <alignment vertical="top"/>
    </xf>
    <xf numFmtId="0" fontId="5" fillId="0" borderId="4" xfId="0" applyFont="1" applyBorder="1" applyAlignment="1">
      <alignment vertical="center" wrapText="1"/>
    </xf>
    <xf numFmtId="0" fontId="1" fillId="0" borderId="0" xfId="0" applyFont="1" applyAlignment="1">
      <alignment horizontal="left" wrapText="1"/>
    </xf>
    <xf numFmtId="0" fontId="12" fillId="4" borderId="0" xfId="0" applyFont="1" applyFill="1" applyAlignment="1">
      <alignment horizontal="left" wrapText="1"/>
    </xf>
    <xf numFmtId="0" fontId="0" fillId="4" borderId="0" xfId="0" applyFill="1" applyAlignment="1">
      <alignment horizontal="left" wrapText="1"/>
    </xf>
    <xf numFmtId="0" fontId="1" fillId="4" borderId="0" xfId="0" applyFont="1" applyFill="1" applyAlignment="1">
      <alignment horizontal="left" wrapText="1"/>
    </xf>
    <xf numFmtId="0" fontId="0" fillId="4" borderId="0" xfId="0" applyFill="1" applyAlignment="1">
      <alignment horizontal="left" vertical="center" wrapText="1"/>
    </xf>
    <xf numFmtId="0" fontId="10" fillId="6" borderId="0" xfId="1" applyFont="1" applyFill="1" applyAlignment="1">
      <alignment horizontal="left" vertical="center" wrapText="1"/>
    </xf>
    <xf numFmtId="0" fontId="0" fillId="0" borderId="0" xfId="0" applyAlignment="1">
      <alignment wrapText="1"/>
    </xf>
    <xf numFmtId="0" fontId="14" fillId="0" borderId="0" xfId="0" applyFont="1" applyAlignment="1">
      <alignment wrapText="1"/>
    </xf>
    <xf numFmtId="0" fontId="11" fillId="6" borderId="0" xfId="1" applyFont="1" applyFill="1" applyAlignment="1">
      <alignment horizontal="left" vertical="center" wrapText="1"/>
    </xf>
    <xf numFmtId="0" fontId="3" fillId="2" borderId="6" xfId="0" applyFont="1" applyFill="1" applyBorder="1" applyAlignment="1">
      <alignment horizontal="left" vertical="center" wrapText="1"/>
    </xf>
    <xf numFmtId="0" fontId="3" fillId="2" borderId="5" xfId="0" applyFont="1" applyFill="1" applyBorder="1" applyAlignment="1">
      <alignment horizontal="left" vertical="center" wrapText="1"/>
    </xf>
    <xf numFmtId="0" fontId="11" fillId="6" borderId="0" xfId="1" applyFont="1" applyFill="1" applyAlignment="1">
      <alignment horizontal="left" vertical="top" wrapText="1"/>
    </xf>
    <xf numFmtId="0" fontId="10" fillId="6" borderId="0" xfId="1" applyFont="1" applyFill="1" applyAlignment="1">
      <alignment horizontal="left" vertical="top" wrapText="1"/>
    </xf>
    <xf numFmtId="0" fontId="16" fillId="2" borderId="6" xfId="0" applyFont="1" applyFill="1" applyBorder="1" applyAlignment="1">
      <alignment horizontal="left" vertical="center" wrapText="1"/>
    </xf>
    <xf numFmtId="0" fontId="16" fillId="2" borderId="5" xfId="0" applyFont="1" applyFill="1" applyBorder="1" applyAlignment="1">
      <alignment horizontal="left" vertical="center" wrapText="1"/>
    </xf>
    <xf numFmtId="0" fontId="15" fillId="4" borderId="0" xfId="0" applyFont="1" applyFill="1" applyAlignment="1">
      <alignment horizontal="left" vertical="center" wrapText="1"/>
    </xf>
  </cellXfs>
  <cellStyles count="2">
    <cellStyle name="Hyperlink" xfId="1" builtinId="8"/>
    <cellStyle name="Normal" xfId="0" builtinId="0"/>
  </cellStyles>
  <dxfs count="46">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s>
  <tableStyles count="0" defaultTableStyle="TableStyleMedium2" defaultPivotStyle="PivotStyleLight16"/>
  <colors>
    <mruColors>
      <color rgb="FFD0D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912495</xdr:colOff>
      <xdr:row>2</xdr:row>
      <xdr:rowOff>190500</xdr:rowOff>
    </xdr:to>
    <xdr:pic>
      <xdr:nvPicPr>
        <xdr:cNvPr id="4" name="Picture 3" descr="IESO Logo">
          <a:extLst>
            <a:ext uri="{FF2B5EF4-FFF2-40B4-BE49-F238E27FC236}">
              <a16:creationId xmlns:a16="http://schemas.microsoft.com/office/drawing/2014/main" id="{DBA59405-5B55-4E15-BDDD-B835E7ACE03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3490" cy="5715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912495</xdr:colOff>
      <xdr:row>2</xdr:row>
      <xdr:rowOff>193675</xdr:rowOff>
    </xdr:to>
    <xdr:pic>
      <xdr:nvPicPr>
        <xdr:cNvPr id="2" name="Picture 1" descr="IESO Logo">
          <a:extLst>
            <a:ext uri="{FF2B5EF4-FFF2-40B4-BE49-F238E27FC236}">
              <a16:creationId xmlns:a16="http://schemas.microsoft.com/office/drawing/2014/main" id="{8294148A-9CEE-4E67-8F9C-40427103659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5395" cy="5791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674370</xdr:colOff>
      <xdr:row>3</xdr:row>
      <xdr:rowOff>79375</xdr:rowOff>
    </xdr:to>
    <xdr:pic>
      <xdr:nvPicPr>
        <xdr:cNvPr id="4" name="Picture 3" descr="IESO Logo">
          <a:extLst>
            <a:ext uri="{FF2B5EF4-FFF2-40B4-BE49-F238E27FC236}">
              <a16:creationId xmlns:a16="http://schemas.microsoft.com/office/drawing/2014/main" id="{207E0CE5-3B23-430C-8B13-6B53D2BDBE0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3490" cy="5746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142875</xdr:colOff>
      <xdr:row>0</xdr:row>
      <xdr:rowOff>76200</xdr:rowOff>
    </xdr:from>
    <xdr:to>
      <xdr:col>1</xdr:col>
      <xdr:colOff>1171575</xdr:colOff>
      <xdr:row>3</xdr:row>
      <xdr:rowOff>76200</xdr:rowOff>
    </xdr:to>
    <xdr:pic>
      <xdr:nvPicPr>
        <xdr:cNvPr id="3" name="Picture 2" descr="IESO Logo">
          <a:extLst>
            <a:ext uri="{FF2B5EF4-FFF2-40B4-BE49-F238E27FC236}">
              <a16:creationId xmlns:a16="http://schemas.microsoft.com/office/drawing/2014/main" id="{DCBF5D00-6002-4791-8937-64A316A8C31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2875" y="76200"/>
          <a:ext cx="1514475" cy="6953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144780</xdr:colOff>
      <xdr:row>0</xdr:row>
      <xdr:rowOff>76201</xdr:rowOff>
    </xdr:from>
    <xdr:to>
      <xdr:col>1</xdr:col>
      <xdr:colOff>674370</xdr:colOff>
      <xdr:row>3</xdr:row>
      <xdr:rowOff>152401</xdr:rowOff>
    </xdr:to>
    <xdr:pic>
      <xdr:nvPicPr>
        <xdr:cNvPr id="3" name="Picture 2" descr="IESO Logo">
          <a:extLst>
            <a:ext uri="{FF2B5EF4-FFF2-40B4-BE49-F238E27FC236}">
              <a16:creationId xmlns:a16="http://schemas.microsoft.com/office/drawing/2014/main" id="{2B6AA907-E884-4725-AEB8-3D6348471C2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1"/>
          <a:ext cx="1253490" cy="75438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142876</xdr:colOff>
      <xdr:row>0</xdr:row>
      <xdr:rowOff>76201</xdr:rowOff>
    </xdr:from>
    <xdr:to>
      <xdr:col>1</xdr:col>
      <xdr:colOff>1095375</xdr:colOff>
      <xdr:row>3</xdr:row>
      <xdr:rowOff>209550</xdr:rowOff>
    </xdr:to>
    <xdr:pic>
      <xdr:nvPicPr>
        <xdr:cNvPr id="3" name="Picture 2" descr="IESO Logo">
          <a:extLst>
            <a:ext uri="{FF2B5EF4-FFF2-40B4-BE49-F238E27FC236}">
              <a16:creationId xmlns:a16="http://schemas.microsoft.com/office/drawing/2014/main" id="{4914C79A-5109-4B14-A748-F4002A9100E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2876" y="76201"/>
          <a:ext cx="1438274" cy="82867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912495</xdr:colOff>
      <xdr:row>2</xdr:row>
      <xdr:rowOff>205740</xdr:rowOff>
    </xdr:to>
    <xdr:pic>
      <xdr:nvPicPr>
        <xdr:cNvPr id="2" name="Picture 1" descr="IESO Logo">
          <a:extLst>
            <a:ext uri="{FF2B5EF4-FFF2-40B4-BE49-F238E27FC236}">
              <a16:creationId xmlns:a16="http://schemas.microsoft.com/office/drawing/2014/main" id="{2B5CE296-8DC4-452D-AFCC-8F6E9235599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5395" cy="5727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A553E0-ED3B-47C5-9917-89D4C9C86419}">
  <dimension ref="A1:C74"/>
  <sheetViews>
    <sheetView showGridLines="0" tabSelected="1" zoomScaleNormal="100" workbookViewId="0">
      <selection activeCell="C8" sqref="C8"/>
    </sheetView>
  </sheetViews>
  <sheetFormatPr defaultColWidth="0" defaultRowHeight="15" zeroHeight="1" x14ac:dyDescent="0.25"/>
  <cols>
    <col min="1" max="1" width="6.375" customWidth="1"/>
    <col min="2" max="2" width="51.75" bestFit="1" customWidth="1"/>
    <col min="3" max="3" width="71.375" customWidth="1"/>
  </cols>
  <sheetData>
    <row r="1" spans="1:3" x14ac:dyDescent="0.25">
      <c r="B1" s="1"/>
      <c r="C1" s="13"/>
    </row>
    <row r="2" spans="1:3" ht="21" x14ac:dyDescent="0.35">
      <c r="A2" s="2" t="s">
        <v>0</v>
      </c>
      <c r="B2" s="2"/>
      <c r="C2" s="2"/>
    </row>
    <row r="3" spans="1:3" ht="18.75" x14ac:dyDescent="0.3">
      <c r="A3" s="12"/>
      <c r="B3" s="11"/>
      <c r="C3" s="11"/>
    </row>
    <row r="4" spans="1:3" s="49" customFormat="1" ht="29.45" customHeight="1" x14ac:dyDescent="0.25">
      <c r="A4" s="49" t="s">
        <v>1</v>
      </c>
    </row>
    <row r="5" spans="1:3" s="27" customFormat="1" ht="48.6" customHeight="1" x14ac:dyDescent="0.25">
      <c r="A5" s="49" t="s">
        <v>2</v>
      </c>
      <c r="B5" s="49"/>
      <c r="C5" s="49"/>
    </row>
    <row r="6" spans="1:3" x14ac:dyDescent="0.25"/>
    <row r="7" spans="1:3" x14ac:dyDescent="0.25">
      <c r="A7" s="3" t="s">
        <v>3</v>
      </c>
      <c r="B7" s="10" t="s">
        <v>4</v>
      </c>
      <c r="C7" s="5"/>
    </row>
    <row r="8" spans="1:3" x14ac:dyDescent="0.25">
      <c r="A8" s="6">
        <v>1</v>
      </c>
      <c r="B8" s="7" t="s">
        <v>5</v>
      </c>
      <c r="C8" s="44"/>
    </row>
    <row r="9" spans="1:3" x14ac:dyDescent="0.25">
      <c r="A9" s="6">
        <f t="shared" ref="A9:A13" si="0">A8+1</f>
        <v>2</v>
      </c>
      <c r="B9" s="7" t="s">
        <v>6</v>
      </c>
      <c r="C9" s="14"/>
    </row>
    <row r="10" spans="1:3" x14ac:dyDescent="0.25">
      <c r="A10" s="6">
        <f t="shared" si="0"/>
        <v>3</v>
      </c>
      <c r="B10" s="7" t="s">
        <v>7</v>
      </c>
      <c r="C10" s="30"/>
    </row>
    <row r="11" spans="1:3" x14ac:dyDescent="0.25">
      <c r="A11" s="6">
        <f t="shared" si="0"/>
        <v>4</v>
      </c>
      <c r="B11" s="7" t="s">
        <v>8</v>
      </c>
      <c r="C11" s="44"/>
    </row>
    <row r="12" spans="1:3" x14ac:dyDescent="0.25">
      <c r="A12" s="6">
        <f t="shared" si="0"/>
        <v>5</v>
      </c>
      <c r="B12" s="7" t="s">
        <v>9</v>
      </c>
      <c r="C12" s="44"/>
    </row>
    <row r="13" spans="1:3" x14ac:dyDescent="0.25">
      <c r="A13" s="6">
        <f t="shared" si="0"/>
        <v>6</v>
      </c>
      <c r="B13" s="7" t="s">
        <v>10</v>
      </c>
      <c r="C13" s="44"/>
    </row>
    <row r="14" spans="1:3" x14ac:dyDescent="0.25">
      <c r="A14" s="16"/>
      <c r="B14" s="17"/>
      <c r="C14" s="17"/>
    </row>
    <row r="15" spans="1:3" x14ac:dyDescent="0.25">
      <c r="A15" s="3" t="s">
        <v>3</v>
      </c>
      <c r="B15" s="4" t="s">
        <v>11</v>
      </c>
      <c r="C15" s="5"/>
    </row>
    <row r="16" spans="1:3" x14ac:dyDescent="0.25">
      <c r="A16" s="6">
        <f>A13+1</f>
        <v>7</v>
      </c>
      <c r="B16" s="9" t="s">
        <v>12</v>
      </c>
      <c r="C16" s="44"/>
    </row>
    <row r="17" spans="1:3" x14ac:dyDescent="0.25">
      <c r="A17" s="6">
        <f>A16+1</f>
        <v>8</v>
      </c>
      <c r="B17" s="9" t="s">
        <v>13</v>
      </c>
      <c r="C17" s="44"/>
    </row>
    <row r="18" spans="1:3" x14ac:dyDescent="0.25">
      <c r="A18" s="6">
        <f>A17+1</f>
        <v>9</v>
      </c>
      <c r="B18" s="9" t="s">
        <v>14</v>
      </c>
      <c r="C18" s="44"/>
    </row>
    <row r="19" spans="1:3" x14ac:dyDescent="0.25">
      <c r="A19" s="6">
        <f>A18+1</f>
        <v>10</v>
      </c>
      <c r="B19" s="9" t="s">
        <v>15</v>
      </c>
      <c r="C19" s="44"/>
    </row>
    <row r="20" spans="1:3" x14ac:dyDescent="0.25">
      <c r="A20" s="6">
        <f t="shared" ref="A20:A21" si="1">A19+1</f>
        <v>11</v>
      </c>
      <c r="B20" s="9" t="s">
        <v>16</v>
      </c>
      <c r="C20" s="44"/>
    </row>
    <row r="21" spans="1:3" x14ac:dyDescent="0.25">
      <c r="A21" s="6">
        <f t="shared" si="1"/>
        <v>12</v>
      </c>
      <c r="B21" s="9" t="s">
        <v>17</v>
      </c>
      <c r="C21" s="44"/>
    </row>
    <row r="22" spans="1:3" x14ac:dyDescent="0.25"/>
    <row r="23" spans="1:3" x14ac:dyDescent="0.25">
      <c r="A23" s="3" t="s">
        <v>3</v>
      </c>
      <c r="B23" s="4" t="s">
        <v>18</v>
      </c>
      <c r="C23" s="5"/>
    </row>
    <row r="24" spans="1:3" x14ac:dyDescent="0.25">
      <c r="A24" s="6">
        <f>A21+1</f>
        <v>13</v>
      </c>
      <c r="B24" s="9" t="s">
        <v>19</v>
      </c>
      <c r="C24" s="44"/>
    </row>
    <row r="25" spans="1:3" x14ac:dyDescent="0.25">
      <c r="A25" s="6">
        <f t="shared" ref="A25:A29" si="2">A24+1</f>
        <v>14</v>
      </c>
      <c r="B25" s="9" t="s">
        <v>20</v>
      </c>
      <c r="C25" s="44"/>
    </row>
    <row r="26" spans="1:3" x14ac:dyDescent="0.25">
      <c r="A26" s="6">
        <f t="shared" si="2"/>
        <v>15</v>
      </c>
      <c r="B26" s="9" t="s">
        <v>14</v>
      </c>
      <c r="C26" s="44"/>
    </row>
    <row r="27" spans="1:3" x14ac:dyDescent="0.25">
      <c r="A27" s="6">
        <f t="shared" si="2"/>
        <v>16</v>
      </c>
      <c r="B27" s="9" t="s">
        <v>21</v>
      </c>
      <c r="C27" s="44"/>
    </row>
    <row r="28" spans="1:3" x14ac:dyDescent="0.25">
      <c r="A28" s="6">
        <f t="shared" si="2"/>
        <v>17</v>
      </c>
      <c r="B28" s="9" t="s">
        <v>22</v>
      </c>
      <c r="C28" s="44"/>
    </row>
    <row r="29" spans="1:3" x14ac:dyDescent="0.25">
      <c r="A29" s="6">
        <f t="shared" si="2"/>
        <v>18</v>
      </c>
      <c r="B29" s="9" t="s">
        <v>23</v>
      </c>
      <c r="C29" s="44"/>
    </row>
    <row r="30" spans="1:3" x14ac:dyDescent="0.25"/>
    <row r="31" spans="1:3" x14ac:dyDescent="0.25">
      <c r="A31" s="3" t="s">
        <v>3</v>
      </c>
      <c r="B31" s="4" t="s">
        <v>24</v>
      </c>
      <c r="C31" s="5"/>
    </row>
    <row r="32" spans="1:3" x14ac:dyDescent="0.25">
      <c r="A32" s="6">
        <f>A29+1</f>
        <v>19</v>
      </c>
      <c r="B32" s="7" t="s">
        <v>25</v>
      </c>
      <c r="C32" s="41"/>
    </row>
    <row r="33" spans="1:3" x14ac:dyDescent="0.25">
      <c r="A33" s="6">
        <f t="shared" ref="A33:A38" si="3">A32+1</f>
        <v>20</v>
      </c>
      <c r="B33" s="7" t="s">
        <v>26</v>
      </c>
      <c r="C33" s="43"/>
    </row>
    <row r="34" spans="1:3" x14ac:dyDescent="0.25">
      <c r="A34" s="6">
        <f t="shared" si="3"/>
        <v>21</v>
      </c>
      <c r="B34" s="7" t="s">
        <v>27</v>
      </c>
      <c r="C34" s="42"/>
    </row>
    <row r="35" spans="1:3" x14ac:dyDescent="0.25">
      <c r="A35" s="6">
        <f t="shared" si="3"/>
        <v>22</v>
      </c>
      <c r="B35" s="7" t="s">
        <v>28</v>
      </c>
      <c r="C35" s="42"/>
    </row>
    <row r="36" spans="1:3" x14ac:dyDescent="0.25">
      <c r="A36" s="6">
        <f t="shared" si="3"/>
        <v>23</v>
      </c>
      <c r="B36" s="7" t="s">
        <v>29</v>
      </c>
      <c r="C36" s="42"/>
    </row>
    <row r="37" spans="1:3" x14ac:dyDescent="0.25">
      <c r="A37" s="6">
        <f t="shared" si="3"/>
        <v>24</v>
      </c>
      <c r="B37" s="7" t="s">
        <v>30</v>
      </c>
      <c r="C37" s="42"/>
    </row>
    <row r="38" spans="1:3" x14ac:dyDescent="0.25">
      <c r="A38" s="6">
        <f t="shared" si="3"/>
        <v>25</v>
      </c>
      <c r="B38" s="7" t="s">
        <v>31</v>
      </c>
      <c r="C38" s="42"/>
    </row>
    <row r="39" spans="1:3" x14ac:dyDescent="0.25">
      <c r="A39" s="16"/>
      <c r="B39" s="47"/>
      <c r="C39" s="47"/>
    </row>
    <row r="40" spans="1:3" x14ac:dyDescent="0.25">
      <c r="A40" s="3" t="s">
        <v>3</v>
      </c>
      <c r="B40" s="4" t="s">
        <v>32</v>
      </c>
      <c r="C40" s="5"/>
    </row>
    <row r="41" spans="1:3" x14ac:dyDescent="0.25">
      <c r="A41" s="6">
        <f>A38+1</f>
        <v>26</v>
      </c>
      <c r="B41" s="7" t="s">
        <v>33</v>
      </c>
      <c r="C41" s="41"/>
    </row>
    <row r="42" spans="1:3" x14ac:dyDescent="0.25">
      <c r="A42" s="6">
        <f t="shared" ref="A42:A47" si="4">A41+1</f>
        <v>27</v>
      </c>
      <c r="B42" s="7" t="s">
        <v>26</v>
      </c>
      <c r="C42" s="43"/>
    </row>
    <row r="43" spans="1:3" x14ac:dyDescent="0.25">
      <c r="A43" s="6">
        <f t="shared" si="4"/>
        <v>28</v>
      </c>
      <c r="B43" s="7" t="s">
        <v>27</v>
      </c>
      <c r="C43" s="42"/>
    </row>
    <row r="44" spans="1:3" x14ac:dyDescent="0.25">
      <c r="A44" s="6">
        <f t="shared" si="4"/>
        <v>29</v>
      </c>
      <c r="B44" s="7" t="s">
        <v>28</v>
      </c>
      <c r="C44" s="42"/>
    </row>
    <row r="45" spans="1:3" x14ac:dyDescent="0.25">
      <c r="A45" s="6">
        <f t="shared" si="4"/>
        <v>30</v>
      </c>
      <c r="B45" s="7" t="s">
        <v>29</v>
      </c>
      <c r="C45" s="42"/>
    </row>
    <row r="46" spans="1:3" x14ac:dyDescent="0.25">
      <c r="A46" s="6">
        <f t="shared" si="4"/>
        <v>31</v>
      </c>
      <c r="B46" s="7" t="s">
        <v>30</v>
      </c>
      <c r="C46" s="42"/>
    </row>
    <row r="47" spans="1:3" x14ac:dyDescent="0.25">
      <c r="A47" s="6">
        <f t="shared" si="4"/>
        <v>32</v>
      </c>
      <c r="B47" s="7" t="s">
        <v>31</v>
      </c>
      <c r="C47" s="42"/>
    </row>
    <row r="48" spans="1:3" x14ac:dyDescent="0.25">
      <c r="A48" s="16"/>
      <c r="B48" s="47"/>
      <c r="C48" s="47"/>
    </row>
    <row r="49" spans="1:3" x14ac:dyDescent="0.25">
      <c r="A49" s="3" t="s">
        <v>3</v>
      </c>
      <c r="B49" s="4" t="s">
        <v>34</v>
      </c>
      <c r="C49" s="5"/>
    </row>
    <row r="50" spans="1:3" x14ac:dyDescent="0.25">
      <c r="A50" s="6">
        <f>A47+1</f>
        <v>33</v>
      </c>
      <c r="B50" s="7" t="s">
        <v>35</v>
      </c>
      <c r="C50" s="41"/>
    </row>
    <row r="51" spans="1:3" x14ac:dyDescent="0.25">
      <c r="A51" s="6">
        <f t="shared" ref="A51:A56" si="5">A50+1</f>
        <v>34</v>
      </c>
      <c r="B51" s="7" t="s">
        <v>26</v>
      </c>
      <c r="C51" s="43"/>
    </row>
    <row r="52" spans="1:3" x14ac:dyDescent="0.25">
      <c r="A52" s="6">
        <f t="shared" si="5"/>
        <v>35</v>
      </c>
      <c r="B52" s="7" t="s">
        <v>27</v>
      </c>
      <c r="C52" s="42"/>
    </row>
    <row r="53" spans="1:3" x14ac:dyDescent="0.25">
      <c r="A53" s="6">
        <f t="shared" si="5"/>
        <v>36</v>
      </c>
      <c r="B53" s="7" t="s">
        <v>28</v>
      </c>
      <c r="C53" s="42"/>
    </row>
    <row r="54" spans="1:3" x14ac:dyDescent="0.25">
      <c r="A54" s="6">
        <f t="shared" si="5"/>
        <v>37</v>
      </c>
      <c r="B54" s="7" t="s">
        <v>29</v>
      </c>
      <c r="C54" s="42"/>
    </row>
    <row r="55" spans="1:3" ht="13.35" customHeight="1" x14ac:dyDescent="0.25">
      <c r="A55" s="6">
        <f t="shared" si="5"/>
        <v>38</v>
      </c>
      <c r="B55" s="7" t="s">
        <v>30</v>
      </c>
      <c r="C55" s="42"/>
    </row>
    <row r="56" spans="1:3" x14ac:dyDescent="0.25">
      <c r="A56" s="6">
        <f t="shared" si="5"/>
        <v>39</v>
      </c>
      <c r="B56" s="7" t="s">
        <v>31</v>
      </c>
      <c r="C56" s="42"/>
    </row>
    <row r="57" spans="1:3" x14ac:dyDescent="0.25">
      <c r="A57" s="16"/>
      <c r="B57" s="47"/>
      <c r="C57" s="47"/>
    </row>
    <row r="58" spans="1:3" x14ac:dyDescent="0.25">
      <c r="A58" s="3" t="s">
        <v>3</v>
      </c>
      <c r="B58" s="4" t="s">
        <v>36</v>
      </c>
      <c r="C58" s="5"/>
    </row>
    <row r="59" spans="1:3" x14ac:dyDescent="0.25">
      <c r="A59" s="6">
        <f>A56+1</f>
        <v>40</v>
      </c>
      <c r="B59" s="7" t="s">
        <v>37</v>
      </c>
      <c r="C59" s="41"/>
    </row>
    <row r="60" spans="1:3" x14ac:dyDescent="0.25">
      <c r="A60" s="6">
        <f t="shared" ref="A60:A65" si="6">A59+1</f>
        <v>41</v>
      </c>
      <c r="B60" s="7" t="s">
        <v>26</v>
      </c>
      <c r="C60" s="43"/>
    </row>
    <row r="61" spans="1:3" x14ac:dyDescent="0.25">
      <c r="A61" s="6">
        <f t="shared" si="6"/>
        <v>42</v>
      </c>
      <c r="B61" s="7" t="s">
        <v>27</v>
      </c>
      <c r="C61" s="42"/>
    </row>
    <row r="62" spans="1:3" x14ac:dyDescent="0.25">
      <c r="A62" s="6">
        <f t="shared" si="6"/>
        <v>43</v>
      </c>
      <c r="B62" s="7" t="s">
        <v>28</v>
      </c>
      <c r="C62" s="42"/>
    </row>
    <row r="63" spans="1:3" x14ac:dyDescent="0.25">
      <c r="A63" s="6">
        <f t="shared" si="6"/>
        <v>44</v>
      </c>
      <c r="B63" s="7" t="s">
        <v>29</v>
      </c>
      <c r="C63" s="42"/>
    </row>
    <row r="64" spans="1:3" x14ac:dyDescent="0.25">
      <c r="A64" s="6">
        <f t="shared" si="6"/>
        <v>45</v>
      </c>
      <c r="B64" s="7" t="s">
        <v>30</v>
      </c>
      <c r="C64" s="42"/>
    </row>
    <row r="65" spans="1:3" x14ac:dyDescent="0.25">
      <c r="A65" s="6">
        <f t="shared" si="6"/>
        <v>46</v>
      </c>
      <c r="B65" s="7" t="s">
        <v>31</v>
      </c>
      <c r="C65" s="42"/>
    </row>
    <row r="66" spans="1:3" x14ac:dyDescent="0.25">
      <c r="A66" s="16"/>
      <c r="B66" s="47"/>
      <c r="C66" s="47"/>
    </row>
    <row r="67" spans="1:3" x14ac:dyDescent="0.25">
      <c r="A67" s="3" t="s">
        <v>3</v>
      </c>
      <c r="B67" s="4" t="s">
        <v>38</v>
      </c>
      <c r="C67" s="5"/>
    </row>
    <row r="68" spans="1:3" x14ac:dyDescent="0.25">
      <c r="A68" s="6">
        <f>A65+1</f>
        <v>47</v>
      </c>
      <c r="B68" s="7" t="s">
        <v>39</v>
      </c>
      <c r="C68" s="41"/>
    </row>
    <row r="69" spans="1:3" x14ac:dyDescent="0.25">
      <c r="A69" s="6">
        <f t="shared" ref="A69:A74" si="7">A68+1</f>
        <v>48</v>
      </c>
      <c r="B69" s="7" t="s">
        <v>26</v>
      </c>
      <c r="C69" s="43"/>
    </row>
    <row r="70" spans="1:3" x14ac:dyDescent="0.25">
      <c r="A70" s="6">
        <f t="shared" si="7"/>
        <v>49</v>
      </c>
      <c r="B70" s="7" t="s">
        <v>27</v>
      </c>
      <c r="C70" s="42"/>
    </row>
    <row r="71" spans="1:3" x14ac:dyDescent="0.25">
      <c r="A71" s="6">
        <f t="shared" si="7"/>
        <v>50</v>
      </c>
      <c r="B71" s="7" t="s">
        <v>28</v>
      </c>
      <c r="C71" s="42"/>
    </row>
    <row r="72" spans="1:3" x14ac:dyDescent="0.25">
      <c r="A72" s="6">
        <f t="shared" si="7"/>
        <v>51</v>
      </c>
      <c r="B72" s="7" t="s">
        <v>29</v>
      </c>
      <c r="C72" s="42"/>
    </row>
    <row r="73" spans="1:3" x14ac:dyDescent="0.25">
      <c r="A73" s="6">
        <f t="shared" si="7"/>
        <v>52</v>
      </c>
      <c r="B73" s="7" t="s">
        <v>30</v>
      </c>
      <c r="C73" s="42"/>
    </row>
    <row r="74" spans="1:3" x14ac:dyDescent="0.25">
      <c r="A74" s="6">
        <f t="shared" si="7"/>
        <v>53</v>
      </c>
      <c r="B74" s="7" t="s">
        <v>31</v>
      </c>
      <c r="C74" s="42"/>
    </row>
  </sheetData>
  <mergeCells count="2">
    <mergeCell ref="A4:XFD4"/>
    <mergeCell ref="A5:C5"/>
  </mergeCells>
  <conditionalFormatting sqref="C10">
    <cfRule type="expression" dxfId="45" priority="19">
      <formula>$C$9="Other"</formula>
    </cfRule>
  </conditionalFormatting>
  <conditionalFormatting sqref="C33:C38">
    <cfRule type="expression" dxfId="44" priority="10">
      <formula>$C$32="Yes (and an organization chart has been provided as Exhibit B)"</formula>
    </cfRule>
  </conditionalFormatting>
  <conditionalFormatting sqref="C35">
    <cfRule type="expression" dxfId="43" priority="11">
      <formula>#REF!="Other"</formula>
    </cfRule>
  </conditionalFormatting>
  <conditionalFormatting sqref="C42:C47">
    <cfRule type="expression" dxfId="42" priority="5">
      <formula>$C$41="Yes (and an organization chart has been provided as Exhibit B)"</formula>
    </cfRule>
  </conditionalFormatting>
  <conditionalFormatting sqref="C44">
    <cfRule type="expression" dxfId="41" priority="9">
      <formula>#REF!="Other"</formula>
    </cfRule>
  </conditionalFormatting>
  <conditionalFormatting sqref="C51:C56">
    <cfRule type="expression" dxfId="40" priority="4">
      <formula>$C$50="Yes (and an organization chart has been provided as Exhibit B)"</formula>
    </cfRule>
  </conditionalFormatting>
  <conditionalFormatting sqref="C53">
    <cfRule type="expression" dxfId="39" priority="8">
      <formula>#REF!="Other"</formula>
    </cfRule>
  </conditionalFormatting>
  <conditionalFormatting sqref="C60:C65">
    <cfRule type="expression" dxfId="38" priority="2">
      <formula>$C$59="Yes (and an organization chart has been provided as Exhibit B)"</formula>
    </cfRule>
  </conditionalFormatting>
  <conditionalFormatting sqref="C62">
    <cfRule type="expression" dxfId="37" priority="7">
      <formula>#REF!="Other"</formula>
    </cfRule>
  </conditionalFormatting>
  <conditionalFormatting sqref="C69:C74">
    <cfRule type="expression" dxfId="36" priority="1">
      <formula>$C$68="Yes (and an organization chart has been provided as Exhibit B)"</formula>
    </cfRule>
  </conditionalFormatting>
  <conditionalFormatting sqref="C71">
    <cfRule type="expression" dxfId="35" priority="6">
      <formula>#REF!="Other"</formula>
    </cfRule>
  </conditionalFormatting>
  <dataValidations count="2">
    <dataValidation type="list" allowBlank="1" showInputMessage="1" showErrorMessage="1" sqref="C9 C34 C43 C52 C61 C70" xr:uid="{1680383B-314A-4985-879C-8755FAE66BB7}">
      <formula1>"Corporation, Limited Partnership, Other"</formula1>
    </dataValidation>
    <dataValidation type="list" allowBlank="1" showInputMessage="1" showErrorMessage="1" sqref="C32 C41 C50 C59 C68" xr:uid="{59F5B72A-F8D5-4D8D-BC93-3B54A10A6755}">
      <formula1>"Yes (and an organization chart has been provided as Exhibit B),No"</formula1>
    </dataValidation>
  </dataValidation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9A3311-BD87-41D3-8C3E-9500D7E71705}">
  <dimension ref="A1:XFC25"/>
  <sheetViews>
    <sheetView zoomScaleNormal="100" workbookViewId="0">
      <selection activeCell="C11" sqref="C11"/>
    </sheetView>
  </sheetViews>
  <sheetFormatPr defaultColWidth="0" defaultRowHeight="15" zeroHeight="1" x14ac:dyDescent="0.25"/>
  <cols>
    <col min="1" max="1" width="6.375" style="19" customWidth="1"/>
    <col min="2" max="2" width="50.625" style="40" customWidth="1"/>
    <col min="3" max="3" width="73.625" style="19" customWidth="1"/>
    <col min="4" max="16383" width="0" style="19" hidden="1"/>
    <col min="16384" max="16384" width="16.375" style="19" hidden="1" customWidth="1"/>
  </cols>
  <sheetData>
    <row r="1" spans="1:3" x14ac:dyDescent="0.25">
      <c r="B1" s="37"/>
      <c r="C1" s="21"/>
    </row>
    <row r="2" spans="1:3" ht="21" x14ac:dyDescent="0.35">
      <c r="A2" s="22" t="s">
        <v>0</v>
      </c>
      <c r="B2" s="38"/>
      <c r="C2" s="22"/>
    </row>
    <row r="3" spans="1:3" ht="18.75" x14ac:dyDescent="0.3">
      <c r="A3" s="23"/>
      <c r="B3" s="39"/>
      <c r="C3" s="24"/>
    </row>
    <row r="4" spans="1:3" s="52" customFormat="1" ht="13.9" customHeight="1" x14ac:dyDescent="0.25">
      <c r="A4" s="52" t="s">
        <v>1</v>
      </c>
    </row>
    <row r="5" spans="1:3" s="40" customFormat="1" ht="44.25" customHeight="1" x14ac:dyDescent="0.25">
      <c r="A5" s="53" t="s">
        <v>40</v>
      </c>
      <c r="B5" s="53"/>
      <c r="C5" s="53"/>
    </row>
    <row r="6" spans="1:3" ht="81.599999999999994" customHeight="1" x14ac:dyDescent="0.25">
      <c r="A6" s="50" t="s">
        <v>41</v>
      </c>
      <c r="B6" s="51"/>
      <c r="C6" s="51"/>
    </row>
    <row r="7" spans="1:3" ht="79.5" customHeight="1" x14ac:dyDescent="0.25">
      <c r="A7" s="55" t="s">
        <v>131</v>
      </c>
      <c r="B7" s="55"/>
      <c r="C7" s="55"/>
    </row>
    <row r="8" spans="1:3" ht="143.1" customHeight="1" x14ac:dyDescent="0.25">
      <c r="A8" s="56" t="s">
        <v>85</v>
      </c>
      <c r="B8" s="55"/>
      <c r="C8" s="55"/>
    </row>
    <row r="9" spans="1:3" ht="6" customHeight="1" x14ac:dyDescent="0.25">
      <c r="A9" s="25"/>
    </row>
    <row r="10" spans="1:3" s="29" customFormat="1" x14ac:dyDescent="0.25">
      <c r="A10" s="3" t="s">
        <v>3</v>
      </c>
      <c r="B10" s="4" t="s">
        <v>42</v>
      </c>
      <c r="C10" s="5"/>
    </row>
    <row r="11" spans="1:3" s="29" customFormat="1" ht="45" x14ac:dyDescent="0.25">
      <c r="A11" s="6">
        <f>'Company Profile'!A74+1</f>
        <v>54</v>
      </c>
      <c r="B11" s="8" t="s">
        <v>43</v>
      </c>
      <c r="C11" s="14"/>
    </row>
    <row r="12" spans="1:3" s="29" customFormat="1" x14ac:dyDescent="0.25">
      <c r="A12" s="16"/>
      <c r="B12" s="17"/>
    </row>
    <row r="13" spans="1:3" x14ac:dyDescent="0.25">
      <c r="A13" s="54" t="s">
        <v>44</v>
      </c>
      <c r="B13" s="54"/>
      <c r="C13" s="54"/>
    </row>
    <row r="14" spans="1:3" customFormat="1" x14ac:dyDescent="0.25">
      <c r="A14" s="3" t="s">
        <v>3</v>
      </c>
      <c r="B14" s="4" t="s">
        <v>45</v>
      </c>
      <c r="C14" s="5"/>
    </row>
    <row r="15" spans="1:3" customFormat="1" x14ac:dyDescent="0.25">
      <c r="A15" s="36">
        <f>A11+1</f>
        <v>55</v>
      </c>
      <c r="B15" s="33" t="s">
        <v>46</v>
      </c>
      <c r="C15" s="32"/>
    </row>
    <row r="16" spans="1:3" customFormat="1" x14ac:dyDescent="0.25">
      <c r="A16" s="6">
        <f>A15+1</f>
        <v>56</v>
      </c>
      <c r="B16" s="8" t="s">
        <v>47</v>
      </c>
      <c r="C16" s="32"/>
    </row>
    <row r="17" spans="1:3" customFormat="1" x14ac:dyDescent="0.25">
      <c r="A17" s="6">
        <f>A16+1</f>
        <v>57</v>
      </c>
      <c r="B17" s="8" t="s">
        <v>48</v>
      </c>
      <c r="C17" s="32"/>
    </row>
    <row r="18" spans="1:3" customFormat="1" x14ac:dyDescent="0.25">
      <c r="A18" s="6">
        <f t="shared" ref="A18:A19" si="0">A17+1</f>
        <v>58</v>
      </c>
      <c r="B18" s="8" t="s">
        <v>49</v>
      </c>
      <c r="C18" s="32"/>
    </row>
    <row r="19" spans="1:3" customFormat="1" x14ac:dyDescent="0.25">
      <c r="A19" s="6">
        <f t="shared" si="0"/>
        <v>59</v>
      </c>
      <c r="B19" s="8" t="s">
        <v>50</v>
      </c>
      <c r="C19" s="32"/>
    </row>
    <row r="20" spans="1:3" customFormat="1" x14ac:dyDescent="0.25">
      <c r="A20" s="6">
        <f>A19+1</f>
        <v>60</v>
      </c>
      <c r="B20" s="8" t="s">
        <v>51</v>
      </c>
      <c r="C20" s="32"/>
    </row>
    <row r="21" spans="1:3" customFormat="1" x14ac:dyDescent="0.25">
      <c r="A21" s="6">
        <f>A20+1</f>
        <v>61</v>
      </c>
      <c r="B21" s="8" t="s">
        <v>52</v>
      </c>
      <c r="C21" s="32"/>
    </row>
    <row r="22" spans="1:3" customFormat="1" ht="32.25" customHeight="1" x14ac:dyDescent="0.25">
      <c r="A22" s="6">
        <f>A21+1</f>
        <v>62</v>
      </c>
      <c r="B22" s="15" t="s">
        <v>53</v>
      </c>
      <c r="C22" s="32"/>
    </row>
    <row r="23" spans="1:3" customFormat="1" ht="30" x14ac:dyDescent="0.25">
      <c r="A23" s="6">
        <f t="shared" ref="A23" si="1">A22+1</f>
        <v>63</v>
      </c>
      <c r="B23" s="15" t="s">
        <v>54</v>
      </c>
      <c r="C23" s="30"/>
    </row>
    <row r="24" spans="1:3" customFormat="1" x14ac:dyDescent="0.25">
      <c r="A24" s="16"/>
      <c r="B24" s="40"/>
      <c r="C24" s="19"/>
    </row>
    <row r="25" spans="1:3" x14ac:dyDescent="0.25"/>
  </sheetData>
  <mergeCells count="6">
    <mergeCell ref="A6:C6"/>
    <mergeCell ref="A4:XFD4"/>
    <mergeCell ref="A5:C5"/>
    <mergeCell ref="A13:C13"/>
    <mergeCell ref="A7:C7"/>
    <mergeCell ref="A8:C8"/>
  </mergeCells>
  <conditionalFormatting sqref="C15:C23">
    <cfRule type="expression" dxfId="34" priority="123">
      <formula>$C$11="Option 1"</formula>
    </cfRule>
  </conditionalFormatting>
  <conditionalFormatting sqref="C23">
    <cfRule type="expression" dxfId="33" priority="98">
      <formula>#REF!="No"</formula>
    </cfRule>
  </conditionalFormatting>
  <dataValidations count="2">
    <dataValidation type="list" allowBlank="1" showInputMessage="1" showErrorMessage="1" sqref="C11" xr:uid="{2A84D799-DA35-43D1-93F0-AA5D84AFE3C0}">
      <formula1>"Option 1, Option 2, Option 3"</formula1>
    </dataValidation>
    <dataValidation type="list" allowBlank="1" showInputMessage="1" showErrorMessage="1" sqref="C23" xr:uid="{BFDE615A-B8C3-4FA9-8D87-AB67F46DC689}">
      <formula1>"Yes, No"</formula1>
    </dataValidation>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94A521-A907-44F3-8268-2A338BE99BBA}">
  <dimension ref="A1:C87"/>
  <sheetViews>
    <sheetView zoomScaleNormal="100" workbookViewId="0">
      <selection activeCell="C11" sqref="C11"/>
    </sheetView>
  </sheetViews>
  <sheetFormatPr defaultColWidth="0" defaultRowHeight="15" zeroHeight="1" x14ac:dyDescent="0.25"/>
  <cols>
    <col min="1" max="1" width="9.5" customWidth="1"/>
    <col min="2" max="2" width="50.625" customWidth="1"/>
    <col min="3" max="3" width="73.625" customWidth="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55</v>
      </c>
    </row>
    <row r="5" spans="1:3" s="28" customFormat="1" x14ac:dyDescent="0.25"/>
    <row r="6" spans="1:3" s="40" customFormat="1" ht="44.25" customHeight="1" x14ac:dyDescent="0.25">
      <c r="A6" s="53" t="s">
        <v>56</v>
      </c>
      <c r="B6" s="53"/>
      <c r="C6" s="53"/>
    </row>
    <row r="7" spans="1:3" s="19" customFormat="1" ht="79.5" customHeight="1" x14ac:dyDescent="0.25">
      <c r="A7" s="55" t="s">
        <v>131</v>
      </c>
      <c r="B7" s="55"/>
      <c r="C7" s="55"/>
    </row>
    <row r="8" spans="1:3" ht="15" customHeight="1" x14ac:dyDescent="0.25"/>
    <row r="9" spans="1:3" ht="45.75" customHeight="1" x14ac:dyDescent="0.25">
      <c r="A9" s="57" t="s">
        <v>127</v>
      </c>
      <c r="B9" s="54"/>
      <c r="C9" s="54"/>
    </row>
    <row r="10" spans="1:3" x14ac:dyDescent="0.25">
      <c r="A10" s="3" t="s">
        <v>3</v>
      </c>
      <c r="B10" s="4" t="s">
        <v>113</v>
      </c>
      <c r="C10" s="5"/>
    </row>
    <row r="11" spans="1:3" x14ac:dyDescent="0.25">
      <c r="A11" s="6">
        <f>Experience!A23+1</f>
        <v>64</v>
      </c>
      <c r="B11" s="18" t="s">
        <v>57</v>
      </c>
      <c r="C11" s="45"/>
    </row>
    <row r="12" spans="1:3" x14ac:dyDescent="0.25">
      <c r="A12" s="6">
        <f t="shared" ref="A12:A17" si="0">A11+1</f>
        <v>65</v>
      </c>
      <c r="B12" s="18" t="s">
        <v>58</v>
      </c>
      <c r="C12" s="45"/>
    </row>
    <row r="13" spans="1:3" x14ac:dyDescent="0.25">
      <c r="A13" s="6">
        <f t="shared" si="0"/>
        <v>66</v>
      </c>
      <c r="B13" s="18" t="s">
        <v>48</v>
      </c>
      <c r="C13" s="45"/>
    </row>
    <row r="14" spans="1:3" x14ac:dyDescent="0.25">
      <c r="A14" s="6">
        <f t="shared" si="0"/>
        <v>67</v>
      </c>
      <c r="B14" s="18" t="s">
        <v>59</v>
      </c>
      <c r="C14" s="45"/>
    </row>
    <row r="15" spans="1:3" x14ac:dyDescent="0.25">
      <c r="A15" s="6">
        <f t="shared" si="0"/>
        <v>68</v>
      </c>
      <c r="B15" s="18" t="s">
        <v>51</v>
      </c>
      <c r="C15" s="45"/>
    </row>
    <row r="16" spans="1:3" ht="48.6" customHeight="1" x14ac:dyDescent="0.25">
      <c r="A16" s="6">
        <f t="shared" si="0"/>
        <v>69</v>
      </c>
      <c r="B16" s="18" t="s">
        <v>86</v>
      </c>
      <c r="C16" s="45"/>
    </row>
    <row r="17" spans="1:3" ht="45" x14ac:dyDescent="0.25">
      <c r="A17" s="6">
        <f t="shared" si="0"/>
        <v>70</v>
      </c>
      <c r="B17" s="18" t="s">
        <v>60</v>
      </c>
      <c r="C17" s="31"/>
    </row>
    <row r="18" spans="1:3" x14ac:dyDescent="0.25"/>
    <row r="19" spans="1:3" x14ac:dyDescent="0.25">
      <c r="A19" s="3" t="s">
        <v>3</v>
      </c>
      <c r="B19" s="4" t="s">
        <v>114</v>
      </c>
      <c r="C19" s="5"/>
    </row>
    <row r="20" spans="1:3" x14ac:dyDescent="0.25">
      <c r="A20" s="6">
        <f>A17+1</f>
        <v>71</v>
      </c>
      <c r="B20" s="18" t="s">
        <v>57</v>
      </c>
      <c r="C20" s="45"/>
    </row>
    <row r="21" spans="1:3" x14ac:dyDescent="0.25">
      <c r="A21" s="6">
        <f>A20+1</f>
        <v>72</v>
      </c>
      <c r="B21" s="18" t="s">
        <v>58</v>
      </c>
      <c r="C21" s="45"/>
    </row>
    <row r="22" spans="1:3" x14ac:dyDescent="0.25">
      <c r="A22" s="6">
        <f t="shared" ref="A22:A24" si="1">A21+1</f>
        <v>73</v>
      </c>
      <c r="B22" s="18" t="s">
        <v>48</v>
      </c>
      <c r="C22" s="45"/>
    </row>
    <row r="23" spans="1:3" x14ac:dyDescent="0.25">
      <c r="A23" s="6">
        <f t="shared" si="1"/>
        <v>74</v>
      </c>
      <c r="B23" s="18" t="s">
        <v>59</v>
      </c>
      <c r="C23" s="45"/>
    </row>
    <row r="24" spans="1:3" x14ac:dyDescent="0.25">
      <c r="A24" s="6">
        <f t="shared" si="1"/>
        <v>75</v>
      </c>
      <c r="B24" s="18" t="s">
        <v>51</v>
      </c>
      <c r="C24" s="45"/>
    </row>
    <row r="25" spans="1:3" ht="48" customHeight="1" x14ac:dyDescent="0.25">
      <c r="A25" s="6">
        <f>A24+1</f>
        <v>76</v>
      </c>
      <c r="B25" s="18" t="s">
        <v>86</v>
      </c>
      <c r="C25" s="45"/>
    </row>
    <row r="26" spans="1:3" ht="45" x14ac:dyDescent="0.25">
      <c r="A26" s="6">
        <f>A25+1</f>
        <v>77</v>
      </c>
      <c r="B26" s="18" t="s">
        <v>60</v>
      </c>
      <c r="C26" s="31"/>
    </row>
    <row r="27" spans="1:3" x14ac:dyDescent="0.25"/>
    <row r="28" spans="1:3" x14ac:dyDescent="0.25">
      <c r="A28" s="3" t="s">
        <v>3</v>
      </c>
      <c r="B28" s="4" t="s">
        <v>115</v>
      </c>
      <c r="C28" s="5"/>
    </row>
    <row r="29" spans="1:3" ht="30" x14ac:dyDescent="0.25">
      <c r="A29" s="6">
        <f>A26+1</f>
        <v>78</v>
      </c>
      <c r="B29" s="18" t="s">
        <v>112</v>
      </c>
      <c r="C29" s="46"/>
    </row>
    <row r="30" spans="1:3" x14ac:dyDescent="0.25">
      <c r="A30" s="6">
        <f>A29+1</f>
        <v>79</v>
      </c>
      <c r="B30" s="18" t="s">
        <v>57</v>
      </c>
      <c r="C30" s="45"/>
    </row>
    <row r="31" spans="1:3" x14ac:dyDescent="0.25">
      <c r="A31" s="6">
        <f>A30+1</f>
        <v>80</v>
      </c>
      <c r="B31" s="18" t="s">
        <v>61</v>
      </c>
      <c r="C31" s="45"/>
    </row>
    <row r="32" spans="1:3" x14ac:dyDescent="0.25">
      <c r="A32" s="6">
        <f t="shared" ref="A32:A34" si="2">A31+1</f>
        <v>81</v>
      </c>
      <c r="B32" s="18" t="s">
        <v>48</v>
      </c>
      <c r="C32" s="45"/>
    </row>
    <row r="33" spans="1:3" x14ac:dyDescent="0.25">
      <c r="A33" s="6">
        <f t="shared" si="2"/>
        <v>82</v>
      </c>
      <c r="B33" s="18" t="s">
        <v>59</v>
      </c>
      <c r="C33" s="45"/>
    </row>
    <row r="34" spans="1:3" x14ac:dyDescent="0.25">
      <c r="A34" s="6">
        <f t="shared" si="2"/>
        <v>83</v>
      </c>
      <c r="B34" s="18" t="s">
        <v>51</v>
      </c>
      <c r="C34" s="45"/>
    </row>
    <row r="35" spans="1:3" ht="45" customHeight="1" x14ac:dyDescent="0.25">
      <c r="A35" s="6">
        <f>A34+1</f>
        <v>84</v>
      </c>
      <c r="B35" s="18" t="s">
        <v>86</v>
      </c>
      <c r="C35" s="45"/>
    </row>
    <row r="36" spans="1:3" ht="45" x14ac:dyDescent="0.25">
      <c r="A36" s="6">
        <f>A35+1</f>
        <v>85</v>
      </c>
      <c r="B36" s="18" t="s">
        <v>60</v>
      </c>
      <c r="C36" s="45"/>
    </row>
    <row r="37" spans="1:3" x14ac:dyDescent="0.25"/>
    <row r="38" spans="1:3" x14ac:dyDescent="0.25">
      <c r="A38" s="3" t="s">
        <v>3</v>
      </c>
      <c r="B38" s="4" t="s">
        <v>116</v>
      </c>
      <c r="C38" s="5"/>
    </row>
    <row r="39" spans="1:3" ht="30" x14ac:dyDescent="0.25">
      <c r="A39" s="6">
        <f>A36+1</f>
        <v>86</v>
      </c>
      <c r="B39" s="18" t="s">
        <v>121</v>
      </c>
      <c r="C39" s="46"/>
    </row>
    <row r="40" spans="1:3" x14ac:dyDescent="0.25">
      <c r="A40" s="6">
        <f>A39+1</f>
        <v>87</v>
      </c>
      <c r="B40" s="18" t="s">
        <v>57</v>
      </c>
      <c r="C40" s="45"/>
    </row>
    <row r="41" spans="1:3" x14ac:dyDescent="0.25">
      <c r="A41" s="6">
        <f>A40+1</f>
        <v>88</v>
      </c>
      <c r="B41" s="18" t="s">
        <v>61</v>
      </c>
      <c r="C41" s="45"/>
    </row>
    <row r="42" spans="1:3" x14ac:dyDescent="0.25">
      <c r="A42" s="6">
        <f t="shared" ref="A42:A44" si="3">A41+1</f>
        <v>89</v>
      </c>
      <c r="B42" s="18" t="s">
        <v>48</v>
      </c>
      <c r="C42" s="45"/>
    </row>
    <row r="43" spans="1:3" x14ac:dyDescent="0.25">
      <c r="A43" s="6">
        <f t="shared" si="3"/>
        <v>90</v>
      </c>
      <c r="B43" s="18" t="s">
        <v>59</v>
      </c>
      <c r="C43" s="45"/>
    </row>
    <row r="44" spans="1:3" x14ac:dyDescent="0.25">
      <c r="A44" s="6">
        <f t="shared" si="3"/>
        <v>91</v>
      </c>
      <c r="B44" s="18" t="s">
        <v>51</v>
      </c>
      <c r="C44" s="45"/>
    </row>
    <row r="45" spans="1:3" ht="47.45" customHeight="1" x14ac:dyDescent="0.25">
      <c r="A45" s="6">
        <f>A44+1</f>
        <v>92</v>
      </c>
      <c r="B45" s="18" t="s">
        <v>86</v>
      </c>
      <c r="C45" s="45"/>
    </row>
    <row r="46" spans="1:3" ht="45" x14ac:dyDescent="0.25">
      <c r="A46" s="6">
        <f>A45+1</f>
        <v>93</v>
      </c>
      <c r="B46" s="18" t="s">
        <v>60</v>
      </c>
      <c r="C46" s="45"/>
    </row>
    <row r="47" spans="1:3" x14ac:dyDescent="0.25"/>
    <row r="48" spans="1:3" x14ac:dyDescent="0.25">
      <c r="A48" s="3" t="s">
        <v>3</v>
      </c>
      <c r="B48" s="4" t="s">
        <v>117</v>
      </c>
      <c r="C48" s="5"/>
    </row>
    <row r="49" spans="1:3" x14ac:dyDescent="0.25">
      <c r="A49" s="6">
        <f>A46+1</f>
        <v>94</v>
      </c>
      <c r="B49" s="18" t="s">
        <v>122</v>
      </c>
      <c r="C49" s="46"/>
    </row>
    <row r="50" spans="1:3" x14ac:dyDescent="0.25">
      <c r="A50" s="6">
        <f>A49+1</f>
        <v>95</v>
      </c>
      <c r="B50" s="18" t="s">
        <v>57</v>
      </c>
      <c r="C50" s="45"/>
    </row>
    <row r="51" spans="1:3" x14ac:dyDescent="0.25">
      <c r="A51" s="6">
        <f>A50+1</f>
        <v>96</v>
      </c>
      <c r="B51" s="18" t="s">
        <v>61</v>
      </c>
      <c r="C51" s="45"/>
    </row>
    <row r="52" spans="1:3" x14ac:dyDescent="0.25">
      <c r="A52" s="6">
        <f t="shared" ref="A52:A54" si="4">A51+1</f>
        <v>97</v>
      </c>
      <c r="B52" s="18" t="s">
        <v>48</v>
      </c>
      <c r="C52" s="45"/>
    </row>
    <row r="53" spans="1:3" x14ac:dyDescent="0.25">
      <c r="A53" s="6">
        <f t="shared" si="4"/>
        <v>98</v>
      </c>
      <c r="B53" s="18" t="s">
        <v>59</v>
      </c>
      <c r="C53" s="45"/>
    </row>
    <row r="54" spans="1:3" x14ac:dyDescent="0.25">
      <c r="A54" s="6">
        <f t="shared" si="4"/>
        <v>99</v>
      </c>
      <c r="B54" s="18" t="s">
        <v>51</v>
      </c>
      <c r="C54" s="45"/>
    </row>
    <row r="55" spans="1:3" ht="45.95" customHeight="1" x14ac:dyDescent="0.25">
      <c r="A55" s="6">
        <f>A54+1</f>
        <v>100</v>
      </c>
      <c r="B55" s="18" t="s">
        <v>86</v>
      </c>
      <c r="C55" s="45"/>
    </row>
    <row r="56" spans="1:3" ht="45" x14ac:dyDescent="0.25">
      <c r="A56" s="6">
        <f>A55+1</f>
        <v>101</v>
      </c>
      <c r="B56" s="18" t="s">
        <v>60</v>
      </c>
      <c r="C56" s="45"/>
    </row>
    <row r="57" spans="1:3" x14ac:dyDescent="0.25"/>
    <row r="58" spans="1:3" x14ac:dyDescent="0.25">
      <c r="A58" s="3" t="s">
        <v>3</v>
      </c>
      <c r="B58" s="4" t="s">
        <v>118</v>
      </c>
      <c r="C58" s="5"/>
    </row>
    <row r="59" spans="1:3" ht="30" x14ac:dyDescent="0.25">
      <c r="A59" s="6">
        <f>A56+1</f>
        <v>102</v>
      </c>
      <c r="B59" s="18" t="s">
        <v>123</v>
      </c>
      <c r="C59" s="46"/>
    </row>
    <row r="60" spans="1:3" x14ac:dyDescent="0.25">
      <c r="A60" s="6">
        <f>A59+1</f>
        <v>103</v>
      </c>
      <c r="B60" s="18" t="s">
        <v>57</v>
      </c>
      <c r="C60" s="45"/>
    </row>
    <row r="61" spans="1:3" x14ac:dyDescent="0.25">
      <c r="A61" s="6">
        <f>A60+1</f>
        <v>104</v>
      </c>
      <c r="B61" s="18" t="s">
        <v>61</v>
      </c>
      <c r="C61" s="45"/>
    </row>
    <row r="62" spans="1:3" x14ac:dyDescent="0.25">
      <c r="A62" s="6">
        <f t="shared" ref="A62:A64" si="5">A61+1</f>
        <v>105</v>
      </c>
      <c r="B62" s="18" t="s">
        <v>48</v>
      </c>
      <c r="C62" s="45"/>
    </row>
    <row r="63" spans="1:3" x14ac:dyDescent="0.25">
      <c r="A63" s="6">
        <f t="shared" si="5"/>
        <v>106</v>
      </c>
      <c r="B63" s="18" t="s">
        <v>59</v>
      </c>
      <c r="C63" s="45"/>
    </row>
    <row r="64" spans="1:3" x14ac:dyDescent="0.25">
      <c r="A64" s="6">
        <f t="shared" si="5"/>
        <v>107</v>
      </c>
      <c r="B64" s="18" t="s">
        <v>51</v>
      </c>
      <c r="C64" s="45"/>
    </row>
    <row r="65" spans="1:3" ht="45" customHeight="1" x14ac:dyDescent="0.25">
      <c r="A65" s="6">
        <f>A64+1</f>
        <v>108</v>
      </c>
      <c r="B65" s="18" t="s">
        <v>86</v>
      </c>
      <c r="C65" s="45"/>
    </row>
    <row r="66" spans="1:3" ht="45" x14ac:dyDescent="0.25">
      <c r="A66" s="6">
        <f>A65+1</f>
        <v>109</v>
      </c>
      <c r="B66" s="18" t="s">
        <v>60</v>
      </c>
      <c r="C66" s="45"/>
    </row>
    <row r="67" spans="1:3" x14ac:dyDescent="0.25"/>
    <row r="68" spans="1:3" x14ac:dyDescent="0.25">
      <c r="A68" s="3" t="s">
        <v>3</v>
      </c>
      <c r="B68" s="4" t="s">
        <v>119</v>
      </c>
      <c r="C68" s="5"/>
    </row>
    <row r="69" spans="1:3" ht="29.1" customHeight="1" x14ac:dyDescent="0.25">
      <c r="A69" s="6">
        <f>A66+1</f>
        <v>110</v>
      </c>
      <c r="B69" s="18" t="s">
        <v>124</v>
      </c>
      <c r="C69" s="46"/>
    </row>
    <row r="70" spans="1:3" x14ac:dyDescent="0.25">
      <c r="A70" s="6">
        <f>A69+1</f>
        <v>111</v>
      </c>
      <c r="B70" s="18" t="s">
        <v>57</v>
      </c>
      <c r="C70" s="45"/>
    </row>
    <row r="71" spans="1:3" x14ac:dyDescent="0.25">
      <c r="A71" s="6">
        <f>A70+1</f>
        <v>112</v>
      </c>
      <c r="B71" s="18" t="s">
        <v>61</v>
      </c>
      <c r="C71" s="45"/>
    </row>
    <row r="72" spans="1:3" x14ac:dyDescent="0.25">
      <c r="A72" s="6">
        <f t="shared" ref="A72:A74" si="6">A71+1</f>
        <v>113</v>
      </c>
      <c r="B72" s="18" t="s">
        <v>48</v>
      </c>
      <c r="C72" s="45"/>
    </row>
    <row r="73" spans="1:3" x14ac:dyDescent="0.25">
      <c r="A73" s="6">
        <f t="shared" si="6"/>
        <v>114</v>
      </c>
      <c r="B73" s="18" t="s">
        <v>59</v>
      </c>
      <c r="C73" s="45"/>
    </row>
    <row r="74" spans="1:3" x14ac:dyDescent="0.25">
      <c r="A74" s="6">
        <f t="shared" si="6"/>
        <v>115</v>
      </c>
      <c r="B74" s="18" t="s">
        <v>51</v>
      </c>
      <c r="C74" s="45"/>
    </row>
    <row r="75" spans="1:3" ht="45.95" customHeight="1" x14ac:dyDescent="0.25">
      <c r="A75" s="6">
        <f>A74+1</f>
        <v>116</v>
      </c>
      <c r="B75" s="18" t="s">
        <v>86</v>
      </c>
      <c r="C75" s="45"/>
    </row>
    <row r="76" spans="1:3" ht="45" x14ac:dyDescent="0.25">
      <c r="A76" s="6">
        <f>A75+1</f>
        <v>117</v>
      </c>
      <c r="B76" s="18" t="s">
        <v>60</v>
      </c>
      <c r="C76" s="45"/>
    </row>
    <row r="77" spans="1:3" x14ac:dyDescent="0.25"/>
    <row r="78" spans="1:3" x14ac:dyDescent="0.25">
      <c r="A78" s="3" t="s">
        <v>3</v>
      </c>
      <c r="B78" s="4" t="s">
        <v>120</v>
      </c>
      <c r="C78" s="5"/>
    </row>
    <row r="79" spans="1:3" ht="20.45" customHeight="1" x14ac:dyDescent="0.25">
      <c r="A79" s="6">
        <f>A76+1</f>
        <v>118</v>
      </c>
      <c r="B79" s="18" t="s">
        <v>125</v>
      </c>
      <c r="C79" s="46"/>
    </row>
    <row r="80" spans="1:3" x14ac:dyDescent="0.25">
      <c r="A80" s="6">
        <f>A79+1</f>
        <v>119</v>
      </c>
      <c r="B80" s="18" t="s">
        <v>57</v>
      </c>
      <c r="C80" s="45"/>
    </row>
    <row r="81" spans="1:3" x14ac:dyDescent="0.25">
      <c r="A81" s="6">
        <f>A80+1</f>
        <v>120</v>
      </c>
      <c r="B81" s="18" t="s">
        <v>61</v>
      </c>
      <c r="C81" s="45"/>
    </row>
    <row r="82" spans="1:3" x14ac:dyDescent="0.25">
      <c r="A82" s="6">
        <f t="shared" ref="A82:A84" si="7">A81+1</f>
        <v>121</v>
      </c>
      <c r="B82" s="18" t="s">
        <v>48</v>
      </c>
      <c r="C82" s="45"/>
    </row>
    <row r="83" spans="1:3" x14ac:dyDescent="0.25">
      <c r="A83" s="6">
        <f t="shared" si="7"/>
        <v>122</v>
      </c>
      <c r="B83" s="18" t="s">
        <v>59</v>
      </c>
      <c r="C83" s="45"/>
    </row>
    <row r="84" spans="1:3" x14ac:dyDescent="0.25">
      <c r="A84" s="6">
        <f t="shared" si="7"/>
        <v>123</v>
      </c>
      <c r="B84" s="18" t="s">
        <v>51</v>
      </c>
      <c r="C84" s="45"/>
    </row>
    <row r="85" spans="1:3" ht="45" customHeight="1" x14ac:dyDescent="0.25">
      <c r="A85" s="6">
        <f>A84+1</f>
        <v>124</v>
      </c>
      <c r="B85" s="18" t="s">
        <v>86</v>
      </c>
      <c r="C85" s="45"/>
    </row>
    <row r="86" spans="1:3" ht="45" x14ac:dyDescent="0.25">
      <c r="A86" s="6">
        <f>A85+1</f>
        <v>125</v>
      </c>
      <c r="B86" s="18" t="s">
        <v>60</v>
      </c>
      <c r="C86" s="45"/>
    </row>
    <row r="87" spans="1:3" x14ac:dyDescent="0.25"/>
  </sheetData>
  <mergeCells count="4">
    <mergeCell ref="A4:XFD4"/>
    <mergeCell ref="A6:C6"/>
    <mergeCell ref="A7:C7"/>
    <mergeCell ref="A9:C9"/>
  </mergeCells>
  <conditionalFormatting sqref="C11:C17">
    <cfRule type="expression" dxfId="31" priority="30">
      <formula>$C$13="Option 2"</formula>
    </cfRule>
  </conditionalFormatting>
  <conditionalFormatting sqref="C20:C26">
    <cfRule type="expression" dxfId="30" priority="29">
      <formula>$C$13="Option 2"</formula>
    </cfRule>
  </conditionalFormatting>
  <conditionalFormatting sqref="C29">
    <cfRule type="expression" dxfId="29" priority="28">
      <formula>$C$13="Option 2"</formula>
    </cfRule>
  </conditionalFormatting>
  <conditionalFormatting sqref="C30:C36 C39">
    <cfRule type="expression" dxfId="28" priority="8">
      <formula>$C$29="Yes"</formula>
    </cfRule>
  </conditionalFormatting>
  <conditionalFormatting sqref="C30:C36 C59">
    <cfRule type="expression" dxfId="27" priority="27">
      <formula>$C$49="Yes"</formula>
    </cfRule>
  </conditionalFormatting>
  <conditionalFormatting sqref="C39">
    <cfRule type="expression" dxfId="26" priority="26">
      <formula>$C$13="Option 2"</formula>
    </cfRule>
  </conditionalFormatting>
  <conditionalFormatting sqref="C40:C46 C49">
    <cfRule type="expression" dxfId="25" priority="7">
      <formula>$C$39="Yes"</formula>
    </cfRule>
  </conditionalFormatting>
  <conditionalFormatting sqref="C40:C46">
    <cfRule type="expression" dxfId="24" priority="23">
      <formula>$C$59="Yes"</formula>
    </cfRule>
    <cfRule type="expression" dxfId="23" priority="24">
      <formula>$C$59=Yes</formula>
    </cfRule>
    <cfRule type="expression" dxfId="22" priority="25">
      <formula>"C54=Yes"</formula>
    </cfRule>
  </conditionalFormatting>
  <conditionalFormatting sqref="C49 C56">
    <cfRule type="expression" dxfId="21" priority="22">
      <formula>$C$13="Option 2"</formula>
    </cfRule>
  </conditionalFormatting>
  <conditionalFormatting sqref="C50:C56 C79">
    <cfRule type="expression" dxfId="20" priority="21">
      <formula>$C$69="Yes"</formula>
    </cfRule>
  </conditionalFormatting>
  <conditionalFormatting sqref="C50:C56">
    <cfRule type="expression" dxfId="19" priority="6">
      <formula>$C$49="Yes"</formula>
    </cfRule>
  </conditionalFormatting>
  <conditionalFormatting sqref="C59 C66">
    <cfRule type="expression" dxfId="18" priority="20">
      <formula>$C$13="Option 2"</formula>
    </cfRule>
  </conditionalFormatting>
  <conditionalFormatting sqref="C60:C66 C69">
    <cfRule type="expression" dxfId="17" priority="5">
      <formula>$C$59="Yes"</formula>
    </cfRule>
  </conditionalFormatting>
  <conditionalFormatting sqref="C60:C66">
    <cfRule type="expression" dxfId="16" priority="19">
      <formula>$C$79="Yes"</formula>
    </cfRule>
  </conditionalFormatting>
  <conditionalFormatting sqref="C69 C76">
    <cfRule type="expression" dxfId="15" priority="18">
      <formula>$C$13="Option 2"</formula>
    </cfRule>
  </conditionalFormatting>
  <conditionalFormatting sqref="C70:C76 C80:C86">
    <cfRule type="expression" dxfId="14" priority="124">
      <formula>#REF!="Yes"</formula>
    </cfRule>
  </conditionalFormatting>
  <conditionalFormatting sqref="C70:C76">
    <cfRule type="expression" dxfId="13" priority="4">
      <formula>$C$69="Yes"</formula>
    </cfRule>
  </conditionalFormatting>
  <conditionalFormatting sqref="C79 C86">
    <cfRule type="expression" dxfId="12" priority="16">
      <formula>$C$13="Option 2"</formula>
    </cfRule>
  </conditionalFormatting>
  <conditionalFormatting sqref="C80:C86">
    <cfRule type="expression" dxfId="11" priority="3">
      <formula>$C$79="Yes"</formula>
    </cfRule>
  </conditionalFormatting>
  <dataValidations count="1">
    <dataValidation type="list" allowBlank="1" showInputMessage="1" showErrorMessage="1" sqref="C17 C26 C36 C39 C46 C49 C56 C59 C66 C69 C76 C79 C86 C29" xr:uid="{3A434040-9921-41AC-9EEA-9ED4994437FD}">
      <formula1>"Yes, No"</formula1>
    </dataValidation>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expression" priority="9" id="{0CDF1B01-5CD4-4E19-AB5F-597626692018}">
            <xm:f>Experience!$C$11="Option 2"</xm:f>
            <x14:dxf>
              <fill>
                <patternFill>
                  <bgColor theme="9" tint="0.79998168889431442"/>
                </patternFill>
              </fill>
            </x14:dxf>
          </x14:cfRule>
          <xm:sqref>C11:C17 C20:C26 C29</xm:sqref>
        </x14:conditionalFormatting>
      </x14:conditionalFormatting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EFE5B3-3C89-49C4-AD5B-936DE2F78DE5}">
  <dimension ref="A1:C72"/>
  <sheetViews>
    <sheetView zoomScaleNormal="100" workbookViewId="0">
      <selection activeCell="C10" sqref="C10"/>
    </sheetView>
  </sheetViews>
  <sheetFormatPr defaultColWidth="0" defaultRowHeight="15" zeroHeight="1" x14ac:dyDescent="0.25"/>
  <cols>
    <col min="1" max="1" width="6.375" customWidth="1"/>
    <col min="2" max="2" width="65.375" customWidth="1"/>
    <col min="3" max="3" width="70.375" customWidth="1"/>
    <col min="4" max="16384" width="9" hidden="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55</v>
      </c>
    </row>
    <row r="5" spans="1:3" s="28" customFormat="1" x14ac:dyDescent="0.25"/>
    <row r="6" spans="1:3" s="40" customFormat="1" ht="105" customHeight="1" x14ac:dyDescent="0.25">
      <c r="A6" s="53" t="s">
        <v>109</v>
      </c>
      <c r="B6" s="53"/>
      <c r="C6" s="53"/>
    </row>
    <row r="7" spans="1:3" s="19" customFormat="1" x14ac:dyDescent="0.25">
      <c r="A7" s="25"/>
      <c r="B7" s="40"/>
    </row>
    <row r="8" spans="1:3" ht="18" customHeight="1" x14ac:dyDescent="0.25">
      <c r="A8" s="60" t="s">
        <v>62</v>
      </c>
      <c r="B8" s="61"/>
      <c r="C8" s="61"/>
    </row>
    <row r="9" spans="1:3" x14ac:dyDescent="0.25">
      <c r="A9" s="3" t="s">
        <v>3</v>
      </c>
      <c r="B9" s="58" t="s">
        <v>87</v>
      </c>
      <c r="C9" s="59"/>
    </row>
    <row r="10" spans="1:3" x14ac:dyDescent="0.25">
      <c r="A10" s="6">
        <f>'Experience - Option 3'!A36+1</f>
        <v>148</v>
      </c>
      <c r="B10" s="18" t="s">
        <v>92</v>
      </c>
      <c r="C10" s="45"/>
    </row>
    <row r="11" spans="1:3" x14ac:dyDescent="0.25">
      <c r="A11" s="6">
        <f>A10+1</f>
        <v>149</v>
      </c>
      <c r="B11" s="18" t="s">
        <v>63</v>
      </c>
      <c r="C11" s="45"/>
    </row>
    <row r="12" spans="1:3" x14ac:dyDescent="0.25">
      <c r="A12" s="6">
        <f>A11+1</f>
        <v>150</v>
      </c>
      <c r="B12" s="18" t="s">
        <v>89</v>
      </c>
      <c r="C12" s="45"/>
    </row>
    <row r="13" spans="1:3" x14ac:dyDescent="0.25">
      <c r="A13" s="6">
        <f>A12+1</f>
        <v>151</v>
      </c>
      <c r="B13" s="18" t="s">
        <v>90</v>
      </c>
      <c r="C13" s="45"/>
    </row>
    <row r="14" spans="1:3" x14ac:dyDescent="0.25">
      <c r="A14" s="6">
        <f t="shared" ref="A14:A15" si="0">A13+1</f>
        <v>152</v>
      </c>
      <c r="B14" s="18" t="s">
        <v>91</v>
      </c>
      <c r="C14" s="45"/>
    </row>
    <row r="15" spans="1:3" x14ac:dyDescent="0.25">
      <c r="A15" s="6">
        <f t="shared" si="0"/>
        <v>153</v>
      </c>
      <c r="B15" s="18" t="s">
        <v>64</v>
      </c>
      <c r="C15" s="31"/>
    </row>
    <row r="16" spans="1:3" x14ac:dyDescent="0.25"/>
    <row r="17" spans="1:3" x14ac:dyDescent="0.25">
      <c r="A17" s="3" t="s">
        <v>3</v>
      </c>
      <c r="B17" s="58" t="s">
        <v>88</v>
      </c>
      <c r="C17" s="59"/>
    </row>
    <row r="18" spans="1:3" x14ac:dyDescent="0.25">
      <c r="A18" s="6">
        <f>A15+1</f>
        <v>154</v>
      </c>
      <c r="B18" s="18" t="s">
        <v>92</v>
      </c>
      <c r="C18" s="45"/>
    </row>
    <row r="19" spans="1:3" x14ac:dyDescent="0.25">
      <c r="A19" s="6">
        <f>A18+1</f>
        <v>155</v>
      </c>
      <c r="B19" s="18" t="s">
        <v>63</v>
      </c>
      <c r="C19" s="45"/>
    </row>
    <row r="20" spans="1:3" x14ac:dyDescent="0.25">
      <c r="A20" s="6">
        <f>A19+1</f>
        <v>156</v>
      </c>
      <c r="B20" s="18" t="s">
        <v>89</v>
      </c>
      <c r="C20" s="45"/>
    </row>
    <row r="21" spans="1:3" x14ac:dyDescent="0.25">
      <c r="A21" s="6">
        <f>A20+1</f>
        <v>157</v>
      </c>
      <c r="B21" s="18" t="s">
        <v>90</v>
      </c>
      <c r="C21" s="45"/>
    </row>
    <row r="22" spans="1:3" x14ac:dyDescent="0.25">
      <c r="A22" s="6">
        <f t="shared" ref="A22:A23" si="1">A21+1</f>
        <v>158</v>
      </c>
      <c r="B22" s="18" t="s">
        <v>91</v>
      </c>
      <c r="C22" s="45"/>
    </row>
    <row r="23" spans="1:3" x14ac:dyDescent="0.25">
      <c r="A23" s="6">
        <f t="shared" si="1"/>
        <v>159</v>
      </c>
      <c r="B23" s="18" t="s">
        <v>64</v>
      </c>
      <c r="C23" s="45"/>
    </row>
    <row r="24" spans="1:3" x14ac:dyDescent="0.25"/>
    <row r="25" spans="1:3" x14ac:dyDescent="0.25">
      <c r="A25" s="3" t="s">
        <v>3</v>
      </c>
      <c r="B25" s="58" t="s">
        <v>93</v>
      </c>
      <c r="C25" s="59"/>
    </row>
    <row r="26" spans="1:3" x14ac:dyDescent="0.25">
      <c r="A26" s="6">
        <f>A23+1</f>
        <v>160</v>
      </c>
      <c r="B26" s="18" t="s">
        <v>92</v>
      </c>
      <c r="C26" s="45"/>
    </row>
    <row r="27" spans="1:3" x14ac:dyDescent="0.25">
      <c r="A27" s="6">
        <f>A26+1</f>
        <v>161</v>
      </c>
      <c r="B27" s="18" t="s">
        <v>65</v>
      </c>
      <c r="C27" s="45"/>
    </row>
    <row r="28" spans="1:3" x14ac:dyDescent="0.25">
      <c r="A28" s="6">
        <f>A27+1</f>
        <v>162</v>
      </c>
      <c r="B28" s="18" t="s">
        <v>89</v>
      </c>
      <c r="C28" s="45"/>
    </row>
    <row r="29" spans="1:3" x14ac:dyDescent="0.25">
      <c r="A29" s="6">
        <f>A28+1</f>
        <v>163</v>
      </c>
      <c r="B29" s="18" t="s">
        <v>90</v>
      </c>
      <c r="C29" s="45"/>
    </row>
    <row r="30" spans="1:3" x14ac:dyDescent="0.25">
      <c r="A30" s="6">
        <f t="shared" ref="A30:A31" si="2">A29+1</f>
        <v>164</v>
      </c>
      <c r="B30" s="18" t="s">
        <v>91</v>
      </c>
      <c r="C30" s="45"/>
    </row>
    <row r="31" spans="1:3" x14ac:dyDescent="0.25">
      <c r="A31" s="6">
        <f t="shared" si="2"/>
        <v>165</v>
      </c>
      <c r="B31" s="18" t="s">
        <v>66</v>
      </c>
      <c r="C31" s="31"/>
    </row>
    <row r="32" spans="1:3" x14ac:dyDescent="0.25"/>
    <row r="33" spans="1:3" x14ac:dyDescent="0.25">
      <c r="A33" s="3" t="s">
        <v>3</v>
      </c>
      <c r="B33" s="58" t="s">
        <v>94</v>
      </c>
      <c r="C33" s="59"/>
    </row>
    <row r="34" spans="1:3" x14ac:dyDescent="0.25">
      <c r="A34" s="6">
        <f>A31+1</f>
        <v>166</v>
      </c>
      <c r="B34" s="18" t="s">
        <v>92</v>
      </c>
      <c r="C34" s="45"/>
    </row>
    <row r="35" spans="1:3" x14ac:dyDescent="0.25">
      <c r="A35" s="6">
        <f>A34+1</f>
        <v>167</v>
      </c>
      <c r="B35" s="18" t="s">
        <v>65</v>
      </c>
      <c r="C35" s="45"/>
    </row>
    <row r="36" spans="1:3" x14ac:dyDescent="0.25">
      <c r="A36" s="6">
        <f>A35+1</f>
        <v>168</v>
      </c>
      <c r="B36" s="18" t="s">
        <v>89</v>
      </c>
      <c r="C36" s="45"/>
    </row>
    <row r="37" spans="1:3" x14ac:dyDescent="0.25">
      <c r="A37" s="6">
        <f>A36+1</f>
        <v>169</v>
      </c>
      <c r="B37" s="18" t="s">
        <v>90</v>
      </c>
      <c r="C37" s="45"/>
    </row>
    <row r="38" spans="1:3" x14ac:dyDescent="0.25">
      <c r="A38" s="6">
        <f t="shared" ref="A38:A39" si="3">A37+1</f>
        <v>170</v>
      </c>
      <c r="B38" s="18" t="s">
        <v>91</v>
      </c>
      <c r="C38" s="45"/>
    </row>
    <row r="39" spans="1:3" x14ac:dyDescent="0.25">
      <c r="A39" s="6">
        <f t="shared" si="3"/>
        <v>171</v>
      </c>
      <c r="B39" s="18" t="s">
        <v>66</v>
      </c>
      <c r="C39" s="31"/>
    </row>
    <row r="40" spans="1:3" x14ac:dyDescent="0.25"/>
    <row r="41" spans="1:3" x14ac:dyDescent="0.25">
      <c r="A41" s="3" t="s">
        <v>3</v>
      </c>
      <c r="B41" s="58" t="s">
        <v>95</v>
      </c>
      <c r="C41" s="59"/>
    </row>
    <row r="42" spans="1:3" x14ac:dyDescent="0.25">
      <c r="A42" s="6">
        <f>A39+1</f>
        <v>172</v>
      </c>
      <c r="B42" s="18" t="s">
        <v>92</v>
      </c>
      <c r="C42" s="45"/>
    </row>
    <row r="43" spans="1:3" x14ac:dyDescent="0.25">
      <c r="A43" s="6">
        <f>A42+1</f>
        <v>173</v>
      </c>
      <c r="B43" s="18" t="s">
        <v>67</v>
      </c>
      <c r="C43" s="45"/>
    </row>
    <row r="44" spans="1:3" x14ac:dyDescent="0.25">
      <c r="A44" s="6">
        <f>A43+1</f>
        <v>174</v>
      </c>
      <c r="B44" s="18" t="s">
        <v>89</v>
      </c>
      <c r="C44" s="45"/>
    </row>
    <row r="45" spans="1:3" x14ac:dyDescent="0.25">
      <c r="A45" s="6">
        <f>A44+1</f>
        <v>175</v>
      </c>
      <c r="B45" s="18" t="s">
        <v>90</v>
      </c>
      <c r="C45" s="45"/>
    </row>
    <row r="46" spans="1:3" x14ac:dyDescent="0.25">
      <c r="A46" s="6">
        <f t="shared" ref="A46:A47" si="4">A45+1</f>
        <v>176</v>
      </c>
      <c r="B46" s="18" t="s">
        <v>91</v>
      </c>
      <c r="C46" s="45"/>
    </row>
    <row r="47" spans="1:3" x14ac:dyDescent="0.25">
      <c r="A47" s="6">
        <f t="shared" si="4"/>
        <v>177</v>
      </c>
      <c r="B47" s="18" t="s">
        <v>68</v>
      </c>
      <c r="C47" s="31"/>
    </row>
    <row r="48" spans="1:3" x14ac:dyDescent="0.25"/>
    <row r="49" spans="1:3" x14ac:dyDescent="0.25">
      <c r="A49" s="3" t="s">
        <v>3</v>
      </c>
      <c r="B49" s="58" t="s">
        <v>96</v>
      </c>
      <c r="C49" s="59"/>
    </row>
    <row r="50" spans="1:3" x14ac:dyDescent="0.25">
      <c r="A50" s="6">
        <f>A47+1</f>
        <v>178</v>
      </c>
      <c r="B50" s="18" t="s">
        <v>92</v>
      </c>
      <c r="C50" s="45"/>
    </row>
    <row r="51" spans="1:3" x14ac:dyDescent="0.25">
      <c r="A51" s="6">
        <f>A50+1</f>
        <v>179</v>
      </c>
      <c r="B51" s="18" t="s">
        <v>67</v>
      </c>
      <c r="C51" s="45"/>
    </row>
    <row r="52" spans="1:3" x14ac:dyDescent="0.25">
      <c r="A52" s="6">
        <f>A51+1</f>
        <v>180</v>
      </c>
      <c r="B52" s="18" t="s">
        <v>89</v>
      </c>
      <c r="C52" s="45"/>
    </row>
    <row r="53" spans="1:3" x14ac:dyDescent="0.25">
      <c r="A53" s="6">
        <f>A52+1</f>
        <v>181</v>
      </c>
      <c r="B53" s="18" t="s">
        <v>90</v>
      </c>
      <c r="C53" s="45"/>
    </row>
    <row r="54" spans="1:3" x14ac:dyDescent="0.25">
      <c r="A54" s="6">
        <f t="shared" ref="A54:A55" si="5">A53+1</f>
        <v>182</v>
      </c>
      <c r="B54" s="18" t="s">
        <v>91</v>
      </c>
      <c r="C54" s="45"/>
    </row>
    <row r="55" spans="1:3" x14ac:dyDescent="0.25">
      <c r="A55" s="6">
        <f t="shared" si="5"/>
        <v>183</v>
      </c>
      <c r="B55" s="18" t="s">
        <v>68</v>
      </c>
      <c r="C55" s="31"/>
    </row>
    <row r="56" spans="1:3" x14ac:dyDescent="0.25"/>
    <row r="57" spans="1:3" x14ac:dyDescent="0.25">
      <c r="A57" s="3" t="s">
        <v>3</v>
      </c>
      <c r="B57" s="58" t="s">
        <v>97</v>
      </c>
      <c r="C57" s="59"/>
    </row>
    <row r="58" spans="1:3" x14ac:dyDescent="0.25">
      <c r="A58" s="6">
        <f>A55+1</f>
        <v>184</v>
      </c>
      <c r="B58" s="18" t="s">
        <v>92</v>
      </c>
      <c r="C58" s="45"/>
    </row>
    <row r="59" spans="1:3" x14ac:dyDescent="0.25">
      <c r="A59" s="6">
        <f>A58+1</f>
        <v>185</v>
      </c>
      <c r="B59" s="18" t="s">
        <v>67</v>
      </c>
      <c r="C59" s="45"/>
    </row>
    <row r="60" spans="1:3" x14ac:dyDescent="0.25">
      <c r="A60" s="6">
        <f>A59+1</f>
        <v>186</v>
      </c>
      <c r="B60" s="18" t="s">
        <v>89</v>
      </c>
      <c r="C60" s="45"/>
    </row>
    <row r="61" spans="1:3" x14ac:dyDescent="0.25">
      <c r="A61" s="6">
        <f>A60+1</f>
        <v>187</v>
      </c>
      <c r="B61" s="18" t="s">
        <v>90</v>
      </c>
      <c r="C61" s="45"/>
    </row>
    <row r="62" spans="1:3" x14ac:dyDescent="0.25">
      <c r="A62" s="6">
        <f t="shared" ref="A62:A63" si="6">A61+1</f>
        <v>188</v>
      </c>
      <c r="B62" s="18" t="s">
        <v>91</v>
      </c>
      <c r="C62" s="45"/>
    </row>
    <row r="63" spans="1:3" x14ac:dyDescent="0.25">
      <c r="A63" s="6">
        <f t="shared" si="6"/>
        <v>189</v>
      </c>
      <c r="B63" s="18" t="s">
        <v>68</v>
      </c>
      <c r="C63" s="31"/>
    </row>
    <row r="64" spans="1:3" x14ac:dyDescent="0.25"/>
    <row r="65" spans="1:3" x14ac:dyDescent="0.25">
      <c r="A65" s="3" t="s">
        <v>3</v>
      </c>
      <c r="B65" s="58" t="s">
        <v>98</v>
      </c>
      <c r="C65" s="59"/>
    </row>
    <row r="66" spans="1:3" x14ac:dyDescent="0.25">
      <c r="A66" s="6">
        <f>A63+1</f>
        <v>190</v>
      </c>
      <c r="B66" s="18" t="s">
        <v>92</v>
      </c>
      <c r="C66" s="45"/>
    </row>
    <row r="67" spans="1:3" x14ac:dyDescent="0.25">
      <c r="A67" s="6">
        <f>A66+1</f>
        <v>191</v>
      </c>
      <c r="B67" s="18" t="s">
        <v>67</v>
      </c>
      <c r="C67" s="45"/>
    </row>
    <row r="68" spans="1:3" x14ac:dyDescent="0.25">
      <c r="A68" s="6">
        <f>A67+1</f>
        <v>192</v>
      </c>
      <c r="B68" s="18" t="s">
        <v>89</v>
      </c>
      <c r="C68" s="45"/>
    </row>
    <row r="69" spans="1:3" x14ac:dyDescent="0.25">
      <c r="A69" s="6">
        <f>A68+1</f>
        <v>193</v>
      </c>
      <c r="B69" s="18" t="s">
        <v>90</v>
      </c>
      <c r="C69" s="45"/>
    </row>
    <row r="70" spans="1:3" x14ac:dyDescent="0.25">
      <c r="A70" s="6">
        <f t="shared" ref="A70:A71" si="7">A69+1</f>
        <v>194</v>
      </c>
      <c r="B70" s="18" t="s">
        <v>91</v>
      </c>
      <c r="C70" s="45"/>
    </row>
    <row r="71" spans="1:3" x14ac:dyDescent="0.25">
      <c r="A71" s="6">
        <f t="shared" si="7"/>
        <v>195</v>
      </c>
      <c r="B71" s="18" t="s">
        <v>68</v>
      </c>
      <c r="C71" s="31"/>
    </row>
    <row r="72" spans="1:3" x14ac:dyDescent="0.25"/>
  </sheetData>
  <mergeCells count="11">
    <mergeCell ref="B49:C49"/>
    <mergeCell ref="B65:C65"/>
    <mergeCell ref="B57:C57"/>
    <mergeCell ref="A4:XFD4"/>
    <mergeCell ref="A8:C8"/>
    <mergeCell ref="A6:C6"/>
    <mergeCell ref="B9:C9"/>
    <mergeCell ref="B17:C17"/>
    <mergeCell ref="B25:C25"/>
    <mergeCell ref="B33:C33"/>
    <mergeCell ref="B41:C41"/>
  </mergeCells>
  <dataValidations disablePrompts="1" xWindow="618" yWindow="339" count="2">
    <dataValidation allowBlank="1" showInputMessage="1" showErrorMessage="1" promptTitle="Instruction" prompt="Must be one of the Qualifying Projects included in the &quot;Experience&quot; tab. Please include the Qualifying Project name as written in the &quot;Experience&quot; tab." sqref="C10 C18 C26 C34 C42 C50 C58 C66" xr:uid="{3B1458F2-9335-4DB8-83E5-F195990AC3C4}"/>
    <dataValidation allowBlank="1" showInputMessage="1" showErrorMessage="1" promptTitle="Instruction" prompt="Must be the Applicant or one of the Designated Affiliates of the Applicant listed in the &quot;Company Profile&quot; tab. Please include the entity's full legal name as written in the &quot;Company Profile&quot; tab." sqref="C11 C19 C27 C35 C43 C51 C59 C67" xr:uid="{F60C756B-842F-4236-8C4F-CFE18FD890CE}"/>
  </dataValidations>
  <pageMargins left="0.7" right="0.7" top="0.75" bottom="0.75" header="0.3" footer="0.3"/>
  <pageSetup orientation="portrait" horizontalDpi="1200" verticalDpi="1200" r:id="rId1"/>
  <drawing r:id="rId2"/>
  <extLst>
    <ext xmlns:x14="http://schemas.microsoft.com/office/spreadsheetml/2009/9/main" uri="{78C0D931-6437-407d-A8EE-F0AAD7539E65}">
      <x14:conditionalFormattings>
        <x14:conditionalFormatting xmlns:xm="http://schemas.microsoft.com/office/excel/2006/main">
          <x14:cfRule type="expression" priority="12" id="{74429948-EE14-4C80-8966-588A9BBFA0D5}">
            <xm:f>Experience!$C$11="Option 2"</xm:f>
            <x14:dxf>
              <fill>
                <patternFill>
                  <bgColor theme="9" tint="0.79998168889431442"/>
                </patternFill>
              </fill>
            </x14:dxf>
          </x14:cfRule>
          <xm:sqref>C10:C15 C18:C23 C26:C31 C34:C39 C42:C47</xm:sqref>
        </x14:conditionalFormatting>
        <x14:conditionalFormatting xmlns:xm="http://schemas.microsoft.com/office/excel/2006/main">
          <x14:cfRule type="expression" priority="3" id="{C80D106E-6712-4E97-9E1F-05385CD6BF3C}">
            <xm:f>Experience!$C$11="Option 2"</xm:f>
            <x14:dxf>
              <fill>
                <patternFill>
                  <bgColor theme="9" tint="0.79998168889431442"/>
                </patternFill>
              </fill>
            </x14:dxf>
          </x14:cfRule>
          <xm:sqref>C50:C55</xm:sqref>
        </x14:conditionalFormatting>
        <x14:conditionalFormatting xmlns:xm="http://schemas.microsoft.com/office/excel/2006/main">
          <x14:cfRule type="expression" priority="2" id="{72183F15-50A0-4418-87E0-B265F45FF708}">
            <xm:f>Experience!$C$11="Option 2"</xm:f>
            <x14:dxf>
              <fill>
                <patternFill>
                  <bgColor theme="9" tint="0.79998168889431442"/>
                </patternFill>
              </fill>
            </x14:dxf>
          </x14:cfRule>
          <xm:sqref>C58:C63</xm:sqref>
        </x14:conditionalFormatting>
        <x14:conditionalFormatting xmlns:xm="http://schemas.microsoft.com/office/excel/2006/main">
          <x14:cfRule type="expression" priority="1" id="{2D177BC3-4898-40AA-8379-C17B5E4F330D}">
            <xm:f>Experience!$C$11="Option 2"</xm:f>
            <x14:dxf>
              <fill>
                <patternFill>
                  <bgColor theme="9" tint="0.79998168889431442"/>
                </patternFill>
              </fill>
            </x14:dxf>
          </x14:cfRule>
          <xm:sqref>C66:C71</xm:sqref>
        </x14:conditionalFormatting>
      </x14:conditionalFormatting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CEBADF-5294-480F-B898-28BF61DC33A3}">
  <dimension ref="A1:C37"/>
  <sheetViews>
    <sheetView workbookViewId="0">
      <selection activeCell="C10" sqref="C10"/>
    </sheetView>
  </sheetViews>
  <sheetFormatPr defaultColWidth="0" defaultRowHeight="15" zeroHeight="1" x14ac:dyDescent="0.25"/>
  <cols>
    <col min="1" max="1" width="9.5" customWidth="1"/>
    <col min="2" max="2" width="50.625" customWidth="1"/>
    <col min="3" max="3" width="73.625" customWidth="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69</v>
      </c>
    </row>
    <row r="5" spans="1:3" s="40" customFormat="1" ht="44.25" customHeight="1" x14ac:dyDescent="0.25">
      <c r="A5" s="53" t="s">
        <v>70</v>
      </c>
      <c r="B5" s="53"/>
      <c r="C5" s="53"/>
    </row>
    <row r="6" spans="1:3" s="19" customFormat="1" ht="124.5" customHeight="1" x14ac:dyDescent="0.25">
      <c r="A6" s="56" t="s">
        <v>85</v>
      </c>
      <c r="B6" s="55"/>
      <c r="C6" s="55"/>
    </row>
    <row r="7" spans="1:3" ht="3" customHeight="1" x14ac:dyDescent="0.25"/>
    <row r="8" spans="1:3" ht="40.9" customHeight="1" x14ac:dyDescent="0.25">
      <c r="A8" s="57" t="s">
        <v>128</v>
      </c>
      <c r="B8" s="54"/>
      <c r="C8" s="54"/>
    </row>
    <row r="9" spans="1:3" ht="30" x14ac:dyDescent="0.25">
      <c r="A9" s="3" t="s">
        <v>3</v>
      </c>
      <c r="B9" s="4" t="s">
        <v>99</v>
      </c>
      <c r="C9" s="5"/>
    </row>
    <row r="10" spans="1:3" x14ac:dyDescent="0.25">
      <c r="A10" s="6">
        <f>'Experience - Option 2'!A86+1</f>
        <v>126</v>
      </c>
      <c r="B10" s="18" t="s">
        <v>57</v>
      </c>
      <c r="C10" s="45"/>
    </row>
    <row r="11" spans="1:3" x14ac:dyDescent="0.25">
      <c r="A11" s="6">
        <f>A10+1</f>
        <v>127</v>
      </c>
      <c r="B11" s="18" t="s">
        <v>58</v>
      </c>
      <c r="C11" s="45"/>
    </row>
    <row r="12" spans="1:3" ht="30" x14ac:dyDescent="0.25">
      <c r="A12" s="6">
        <f>A11+1</f>
        <v>128</v>
      </c>
      <c r="B12" s="48" t="s">
        <v>132</v>
      </c>
      <c r="C12" s="45"/>
    </row>
    <row r="13" spans="1:3" x14ac:dyDescent="0.25">
      <c r="A13" s="6">
        <f>A12+1</f>
        <v>129</v>
      </c>
      <c r="B13" s="48" t="s">
        <v>71</v>
      </c>
      <c r="C13" s="45"/>
    </row>
    <row r="14" spans="1:3" ht="30" x14ac:dyDescent="0.25">
      <c r="A14" s="6">
        <f t="shared" ref="A14" si="0">A13+1</f>
        <v>130</v>
      </c>
      <c r="B14" s="48" t="s">
        <v>133</v>
      </c>
      <c r="C14" s="45"/>
    </row>
    <row r="15" spans="1:3" ht="60" x14ac:dyDescent="0.25">
      <c r="A15" s="6">
        <f>A14+1</f>
        <v>131</v>
      </c>
      <c r="B15" s="18" t="s">
        <v>102</v>
      </c>
      <c r="C15" s="45"/>
    </row>
    <row r="16" spans="1:3" ht="60" x14ac:dyDescent="0.25">
      <c r="A16" s="6">
        <f>A15+1</f>
        <v>132</v>
      </c>
      <c r="B16" s="18" t="s">
        <v>72</v>
      </c>
      <c r="C16" s="31"/>
    </row>
    <row r="17" spans="1:3" x14ac:dyDescent="0.25"/>
    <row r="18" spans="1:3" ht="30" x14ac:dyDescent="0.25">
      <c r="A18" s="3" t="s">
        <v>3</v>
      </c>
      <c r="B18" s="4" t="s">
        <v>100</v>
      </c>
      <c r="C18" s="5"/>
    </row>
    <row r="19" spans="1:3" ht="30" x14ac:dyDescent="0.25">
      <c r="A19" s="6">
        <f>A15+1</f>
        <v>132</v>
      </c>
      <c r="B19" s="18" t="s">
        <v>111</v>
      </c>
      <c r="C19" s="45"/>
    </row>
    <row r="20" spans="1:3" x14ac:dyDescent="0.25">
      <c r="A20" s="6">
        <f>A16+1</f>
        <v>133</v>
      </c>
      <c r="B20" s="18" t="s">
        <v>57</v>
      </c>
      <c r="C20" s="45"/>
    </row>
    <row r="21" spans="1:3" x14ac:dyDescent="0.25">
      <c r="A21" s="6">
        <f>A20+1</f>
        <v>134</v>
      </c>
      <c r="B21" s="18" t="s">
        <v>58</v>
      </c>
      <c r="C21" s="45"/>
    </row>
    <row r="22" spans="1:3" ht="30" x14ac:dyDescent="0.25">
      <c r="A22" s="6">
        <f>A21+1</f>
        <v>135</v>
      </c>
      <c r="B22" s="48" t="s">
        <v>132</v>
      </c>
      <c r="C22" s="45"/>
    </row>
    <row r="23" spans="1:3" x14ac:dyDescent="0.25">
      <c r="A23" s="6">
        <f>A22+1</f>
        <v>136</v>
      </c>
      <c r="B23" s="48" t="s">
        <v>71</v>
      </c>
      <c r="C23" s="45"/>
    </row>
    <row r="24" spans="1:3" ht="30" x14ac:dyDescent="0.25">
      <c r="A24" s="6">
        <f t="shared" ref="A24" si="1">A23+1</f>
        <v>137</v>
      </c>
      <c r="B24" s="48" t="s">
        <v>133</v>
      </c>
      <c r="C24" s="45"/>
    </row>
    <row r="25" spans="1:3" ht="60" x14ac:dyDescent="0.25">
      <c r="A25" s="6">
        <f>A24+1</f>
        <v>138</v>
      </c>
      <c r="B25" s="18" t="s">
        <v>102</v>
      </c>
      <c r="C25" s="45"/>
    </row>
    <row r="26" spans="1:3" ht="60" x14ac:dyDescent="0.25">
      <c r="A26" s="6">
        <f>A25+1</f>
        <v>139</v>
      </c>
      <c r="B26" s="18" t="s">
        <v>72</v>
      </c>
      <c r="C26" s="31"/>
    </row>
    <row r="27" spans="1:3" x14ac:dyDescent="0.25"/>
    <row r="28" spans="1:3" ht="30" x14ac:dyDescent="0.25">
      <c r="A28" s="3" t="s">
        <v>3</v>
      </c>
      <c r="B28" s="4" t="s">
        <v>101</v>
      </c>
      <c r="C28" s="5"/>
    </row>
    <row r="29" spans="1:3" ht="30" x14ac:dyDescent="0.25">
      <c r="A29" s="6">
        <f>A26+1</f>
        <v>140</v>
      </c>
      <c r="B29" s="18" t="s">
        <v>126</v>
      </c>
      <c r="C29" s="45"/>
    </row>
    <row r="30" spans="1:3" x14ac:dyDescent="0.25">
      <c r="A30" s="6">
        <f>A29+1</f>
        <v>141</v>
      </c>
      <c r="B30" s="18" t="s">
        <v>57</v>
      </c>
      <c r="C30" s="45"/>
    </row>
    <row r="31" spans="1:3" x14ac:dyDescent="0.25">
      <c r="A31" s="6">
        <f>A30+1</f>
        <v>142</v>
      </c>
      <c r="B31" s="18" t="s">
        <v>58</v>
      </c>
      <c r="C31" s="45"/>
    </row>
    <row r="32" spans="1:3" ht="30" x14ac:dyDescent="0.25">
      <c r="A32" s="6">
        <f>A31+1</f>
        <v>143</v>
      </c>
      <c r="B32" s="18" t="s">
        <v>132</v>
      </c>
      <c r="C32" s="45"/>
    </row>
    <row r="33" spans="1:3" x14ac:dyDescent="0.25">
      <c r="A33" s="6">
        <f>A32+1</f>
        <v>144</v>
      </c>
      <c r="B33" s="18" t="s">
        <v>71</v>
      </c>
      <c r="C33" s="45"/>
    </row>
    <row r="34" spans="1:3" ht="30" x14ac:dyDescent="0.25">
      <c r="A34" s="6">
        <f t="shared" ref="A34" si="2">A33+1</f>
        <v>145</v>
      </c>
      <c r="B34" s="48" t="s">
        <v>133</v>
      </c>
      <c r="C34" s="45"/>
    </row>
    <row r="35" spans="1:3" ht="60" x14ac:dyDescent="0.25">
      <c r="A35" s="6">
        <f>A34+1</f>
        <v>146</v>
      </c>
      <c r="B35" s="18" t="s">
        <v>102</v>
      </c>
      <c r="C35" s="45"/>
    </row>
    <row r="36" spans="1:3" ht="60" x14ac:dyDescent="0.25">
      <c r="A36" s="6">
        <f>A35+1</f>
        <v>147</v>
      </c>
      <c r="B36" s="18" t="s">
        <v>72</v>
      </c>
      <c r="C36" s="31"/>
    </row>
    <row r="37" spans="1:3" x14ac:dyDescent="0.25"/>
  </sheetData>
  <mergeCells count="4">
    <mergeCell ref="A4:XFD4"/>
    <mergeCell ref="A5:C5"/>
    <mergeCell ref="A6:C6"/>
    <mergeCell ref="A8:C8"/>
  </mergeCells>
  <conditionalFormatting sqref="C20:C26">
    <cfRule type="expression" dxfId="4" priority="2">
      <formula>$C$19="Yes"</formula>
    </cfRule>
  </conditionalFormatting>
  <conditionalFormatting sqref="C29:C36">
    <cfRule type="expression" dxfId="3" priority="1">
      <formula>$C$19="Yes"</formula>
    </cfRule>
  </conditionalFormatting>
  <dataValidations count="2">
    <dataValidation type="list" allowBlank="1" showInputMessage="1" showErrorMessage="1" sqref="C16 C26 C36" xr:uid="{FF43F40F-E752-439B-A954-A749E9B76620}">
      <formula1>"Yes, No"</formula1>
    </dataValidation>
    <dataValidation type="list" allowBlank="1" showInputMessage="1" showErrorMessage="1" sqref="C29 C19" xr:uid="{40B895FD-7614-4350-8775-095DCA5A108F}">
      <formula1>"Yes,No"</formula1>
    </dataValidation>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expression" priority="3" id="{EDDEB2FB-C493-42DC-AAF7-391E0E26FE1C}">
            <xm:f>Experience!$C$11="option 3"</xm:f>
            <x14:dxf>
              <fill>
                <patternFill>
                  <bgColor theme="9" tint="0.79998168889431442"/>
                </patternFill>
              </fill>
            </x14:dxf>
          </x14:cfRule>
          <x14:cfRule type="expression" priority="5" id="{61F33B24-F06B-423B-B49B-A963E87F68F9}">
            <xm:f>Experience!$C$11="Option 3"</xm:f>
            <x14:dxf>
              <fill>
                <patternFill>
                  <bgColor theme="9" tint="0.79998168889431442"/>
                </patternFill>
              </fill>
            </x14:dxf>
          </x14:cfRule>
          <xm:sqref>C10:C16 C19</xm:sqref>
        </x14:conditionalFormatting>
      </x14:conditionalFormatting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95565A-0D00-4488-B9F2-5F50DB1DE36E}">
  <dimension ref="A1:C55"/>
  <sheetViews>
    <sheetView workbookViewId="0">
      <selection activeCell="C9" sqref="C9"/>
    </sheetView>
  </sheetViews>
  <sheetFormatPr defaultColWidth="0" defaultRowHeight="15" zeroHeight="1" x14ac:dyDescent="0.25"/>
  <cols>
    <col min="1" max="1" width="6.375" customWidth="1"/>
    <col min="2" max="2" width="65.625" customWidth="1"/>
    <col min="3" max="3" width="70.375" customWidth="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69</v>
      </c>
    </row>
    <row r="5" spans="1:3" s="28" customFormat="1" x14ac:dyDescent="0.25"/>
    <row r="6" spans="1:3" s="40" customFormat="1" ht="93" customHeight="1" x14ac:dyDescent="0.25">
      <c r="A6" s="64" t="s">
        <v>108</v>
      </c>
      <c r="B6" s="53"/>
      <c r="C6" s="53"/>
    </row>
    <row r="7" spans="1:3" ht="18.600000000000001" customHeight="1" x14ac:dyDescent="0.25">
      <c r="A7" s="60" t="s">
        <v>73</v>
      </c>
      <c r="B7" s="61"/>
      <c r="C7" s="61"/>
    </row>
    <row r="8" spans="1:3" x14ac:dyDescent="0.25">
      <c r="A8" s="3" t="s">
        <v>3</v>
      </c>
      <c r="B8" s="58" t="s">
        <v>129</v>
      </c>
      <c r="C8" s="59"/>
    </row>
    <row r="9" spans="1:3" x14ac:dyDescent="0.25">
      <c r="A9" s="6">
        <f>'Required Competencies- Option 2'!A71+1</f>
        <v>196</v>
      </c>
      <c r="B9" s="18" t="s">
        <v>103</v>
      </c>
      <c r="C9" s="45"/>
    </row>
    <row r="10" spans="1:3" x14ac:dyDescent="0.25">
      <c r="A10" s="6">
        <f>A9+1</f>
        <v>197</v>
      </c>
      <c r="B10" s="18" t="s">
        <v>63</v>
      </c>
      <c r="C10" s="45"/>
    </row>
    <row r="11" spans="1:3" x14ac:dyDescent="0.25">
      <c r="A11" s="6">
        <f>A10+1</f>
        <v>198</v>
      </c>
      <c r="B11" s="18" t="s">
        <v>104</v>
      </c>
      <c r="C11" s="45"/>
    </row>
    <row r="12" spans="1:3" x14ac:dyDescent="0.25">
      <c r="A12" s="6">
        <f>A11+1</f>
        <v>199</v>
      </c>
      <c r="B12" s="18" t="s">
        <v>105</v>
      </c>
      <c r="C12" s="45"/>
    </row>
    <row r="13" spans="1:3" x14ac:dyDescent="0.25">
      <c r="A13" s="6">
        <f t="shared" ref="A13:A14" si="0">A12+1</f>
        <v>200</v>
      </c>
      <c r="B13" s="18" t="s">
        <v>106</v>
      </c>
      <c r="C13" s="45"/>
    </row>
    <row r="14" spans="1:3" x14ac:dyDescent="0.25">
      <c r="A14" s="6">
        <f t="shared" si="0"/>
        <v>201</v>
      </c>
      <c r="B14" s="18" t="s">
        <v>64</v>
      </c>
      <c r="C14" s="45"/>
    </row>
    <row r="15" spans="1:3" x14ac:dyDescent="0.25"/>
    <row r="16" spans="1:3" x14ac:dyDescent="0.25">
      <c r="A16" s="3" t="s">
        <v>3</v>
      </c>
      <c r="B16" s="58" t="s">
        <v>130</v>
      </c>
      <c r="C16" s="59"/>
    </row>
    <row r="17" spans="1:3" x14ac:dyDescent="0.25">
      <c r="A17" s="6">
        <f>A14+1</f>
        <v>202</v>
      </c>
      <c r="B17" s="18" t="s">
        <v>103</v>
      </c>
      <c r="C17" s="45"/>
    </row>
    <row r="18" spans="1:3" x14ac:dyDescent="0.25">
      <c r="A18" s="6">
        <f>A17+1</f>
        <v>203</v>
      </c>
      <c r="B18" s="18" t="s">
        <v>65</v>
      </c>
      <c r="C18" s="45"/>
    </row>
    <row r="19" spans="1:3" x14ac:dyDescent="0.25">
      <c r="A19" s="6">
        <f>A18+1</f>
        <v>204</v>
      </c>
      <c r="B19" s="18" t="s">
        <v>104</v>
      </c>
      <c r="C19" s="45"/>
    </row>
    <row r="20" spans="1:3" x14ac:dyDescent="0.25">
      <c r="A20" s="6">
        <f>A19+1</f>
        <v>205</v>
      </c>
      <c r="B20" s="18" t="s">
        <v>105</v>
      </c>
      <c r="C20" s="45"/>
    </row>
    <row r="21" spans="1:3" x14ac:dyDescent="0.25">
      <c r="A21" s="6">
        <f t="shared" ref="A21:A22" si="1">A20+1</f>
        <v>206</v>
      </c>
      <c r="B21" s="18" t="s">
        <v>106</v>
      </c>
      <c r="C21" s="45"/>
    </row>
    <row r="22" spans="1:3" x14ac:dyDescent="0.25">
      <c r="A22" s="6">
        <f t="shared" si="1"/>
        <v>207</v>
      </c>
      <c r="B22" s="18" t="s">
        <v>66</v>
      </c>
      <c r="C22" s="45"/>
    </row>
    <row r="23" spans="1:3" x14ac:dyDescent="0.25"/>
    <row r="24" spans="1:3" x14ac:dyDescent="0.25">
      <c r="A24" s="3" t="s">
        <v>3</v>
      </c>
      <c r="B24" s="62" t="s">
        <v>134</v>
      </c>
      <c r="C24" s="63"/>
    </row>
    <row r="25" spans="1:3" x14ac:dyDescent="0.25">
      <c r="A25" s="6">
        <f>A22+1</f>
        <v>208</v>
      </c>
      <c r="B25" s="18" t="s">
        <v>103</v>
      </c>
      <c r="C25" s="45"/>
    </row>
    <row r="26" spans="1:3" x14ac:dyDescent="0.25">
      <c r="A26" s="6">
        <f>A25+1</f>
        <v>209</v>
      </c>
      <c r="B26" s="18" t="s">
        <v>107</v>
      </c>
      <c r="C26" s="45"/>
    </row>
    <row r="27" spans="1:3" x14ac:dyDescent="0.25">
      <c r="A27" s="6">
        <f>A26+1</f>
        <v>210</v>
      </c>
      <c r="B27" s="18" t="s">
        <v>104</v>
      </c>
      <c r="C27" s="45"/>
    </row>
    <row r="28" spans="1:3" x14ac:dyDescent="0.25">
      <c r="A28" s="6">
        <f>A27+1</f>
        <v>211</v>
      </c>
      <c r="B28" s="18" t="s">
        <v>105</v>
      </c>
      <c r="C28" s="45"/>
    </row>
    <row r="29" spans="1:3" x14ac:dyDescent="0.25">
      <c r="A29" s="6">
        <f t="shared" ref="A29:A30" si="2">A28+1</f>
        <v>212</v>
      </c>
      <c r="B29" s="18" t="s">
        <v>106</v>
      </c>
      <c r="C29" s="45"/>
    </row>
    <row r="30" spans="1:3" x14ac:dyDescent="0.25">
      <c r="A30" s="6">
        <f t="shared" si="2"/>
        <v>213</v>
      </c>
      <c r="B30" s="18" t="s">
        <v>68</v>
      </c>
      <c r="C30" s="31"/>
    </row>
    <row r="31" spans="1:3" x14ac:dyDescent="0.25"/>
    <row r="32" spans="1:3" x14ac:dyDescent="0.25"/>
    <row r="33" x14ac:dyDescent="0.25"/>
    <row r="34" x14ac:dyDescent="0.25"/>
    <row r="35" x14ac:dyDescent="0.25"/>
    <row r="36" x14ac:dyDescent="0.25"/>
    <row r="37" x14ac:dyDescent="0.25"/>
    <row r="38" x14ac:dyDescent="0.25"/>
    <row r="39" x14ac:dyDescent="0.25"/>
    <row r="40" x14ac:dyDescent="0.25"/>
    <row r="41" x14ac:dyDescent="0.25"/>
    <row r="42" x14ac:dyDescent="0.25"/>
    <row r="43" x14ac:dyDescent="0.25"/>
    <row r="44" x14ac:dyDescent="0.25"/>
    <row r="45" x14ac:dyDescent="0.25"/>
    <row r="46" x14ac:dyDescent="0.25"/>
    <row r="47" x14ac:dyDescent="0.25"/>
    <row r="48" x14ac:dyDescent="0.25"/>
    <row r="49" x14ac:dyDescent="0.25"/>
    <row r="50" x14ac:dyDescent="0.25"/>
    <row r="51" x14ac:dyDescent="0.25"/>
    <row r="52" x14ac:dyDescent="0.25"/>
    <row r="53" x14ac:dyDescent="0.25"/>
    <row r="54" x14ac:dyDescent="0.25"/>
    <row r="55" x14ac:dyDescent="0.25"/>
  </sheetData>
  <mergeCells count="6">
    <mergeCell ref="B24:C24"/>
    <mergeCell ref="A4:XFD4"/>
    <mergeCell ref="A6:C6"/>
    <mergeCell ref="A7:C7"/>
    <mergeCell ref="B8:C8"/>
    <mergeCell ref="B16:C16"/>
  </mergeCells>
  <dataValidations disablePrompts="1" count="2">
    <dataValidation allowBlank="1" showInputMessage="1" showErrorMessage="1" promptTitle="Instruction" prompt="Must be the Applicant or one of the Designated Affiliates of the Applicant listed in the &quot;Company Profile&quot; tab. Please include the entity's full legal name as written in the &quot;Company Profile&quot; tab." sqref="C18 C26 C10" xr:uid="{9D279F98-D12C-42DC-A7D8-0DE252037C63}"/>
    <dataValidation allowBlank="1" showInputMessage="1" showErrorMessage="1" promptTitle="Instruction" prompt="Must be one of the Qualifying Projects included in the &quot;Experience&quot; tab. Please include the Qualifying Project name as written in the &quot;Experience&quot; tab." sqref="C9 C17 C25" xr:uid="{06037BC0-637F-4FCE-80D3-DDFDA05ACD89}"/>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expression" priority="2" id="{5A89EBED-FA0E-4D7C-9F31-F109AC82EF53}">
            <xm:f>Experience!$C$11="Option 3"</xm:f>
            <x14:dxf>
              <fill>
                <patternFill>
                  <bgColor theme="9" tint="0.79998168889431442"/>
                </patternFill>
              </fill>
            </x14:dxf>
          </x14:cfRule>
          <xm:sqref>C9:C14 C17:C22 C25:C30</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EBC8E3-9E0D-4B5E-B74F-E4A917C34DF8}">
  <dimension ref="A1:XFC30"/>
  <sheetViews>
    <sheetView workbookViewId="0">
      <selection activeCell="C12" sqref="C12"/>
    </sheetView>
  </sheetViews>
  <sheetFormatPr defaultColWidth="0" defaultRowHeight="15" zeroHeight="1" x14ac:dyDescent="0.25"/>
  <cols>
    <col min="1" max="1" width="6.375" style="19" customWidth="1"/>
    <col min="2" max="2" width="50.625" style="19" customWidth="1"/>
    <col min="3" max="3" width="62.25" style="19" customWidth="1"/>
    <col min="4" max="16383" width="0" style="19" hidden="1"/>
    <col min="16384" max="16384" width="40.25" style="19" hidden="1" customWidth="1"/>
  </cols>
  <sheetData>
    <row r="1" spans="1:3" x14ac:dyDescent="0.25">
      <c r="B1" s="20"/>
      <c r="C1" s="21"/>
    </row>
    <row r="2" spans="1:3" ht="21" x14ac:dyDescent="0.35">
      <c r="A2" s="22" t="s">
        <v>0</v>
      </c>
      <c r="B2" s="22"/>
      <c r="C2" s="22"/>
    </row>
    <row r="3" spans="1:3" ht="30.6" customHeight="1" x14ac:dyDescent="0.3">
      <c r="A3" s="23"/>
      <c r="B3" s="24"/>
      <c r="C3" s="24"/>
    </row>
    <row r="4" spans="1:3" s="52" customFormat="1" ht="29.45" customHeight="1" x14ac:dyDescent="0.25">
      <c r="A4" s="52" t="s">
        <v>1</v>
      </c>
    </row>
    <row r="5" spans="1:3" s="28" customFormat="1" ht="11.45" customHeight="1" x14ac:dyDescent="0.25"/>
    <row r="6" spans="1:3" ht="27.6" customHeight="1" x14ac:dyDescent="0.25">
      <c r="A6" s="53" t="s">
        <v>74</v>
      </c>
      <c r="B6" s="53"/>
      <c r="C6" s="53"/>
    </row>
    <row r="7" spans="1:3" x14ac:dyDescent="0.25">
      <c r="A7" s="25"/>
    </row>
    <row r="8" spans="1:3" ht="45.6" customHeight="1" x14ac:dyDescent="0.25">
      <c r="A8" s="53" t="s">
        <v>75</v>
      </c>
      <c r="B8" s="53"/>
      <c r="C8" s="53"/>
    </row>
    <row r="9" spans="1:3" ht="22.5" customHeight="1" x14ac:dyDescent="0.25">
      <c r="A9" s="55" t="s">
        <v>76</v>
      </c>
      <c r="B9" s="55"/>
      <c r="C9" s="55"/>
    </row>
    <row r="10" spans="1:3" x14ac:dyDescent="0.25"/>
    <row r="11" spans="1:3" s="29" customFormat="1" ht="15" customHeight="1" x14ac:dyDescent="0.25">
      <c r="A11" s="3" t="s">
        <v>3</v>
      </c>
      <c r="B11" s="4" t="s">
        <v>77</v>
      </c>
      <c r="C11" s="5"/>
    </row>
    <row r="12" spans="1:3" s="29" customFormat="1" ht="33" customHeight="1" x14ac:dyDescent="0.25">
      <c r="A12" s="6">
        <f>'Required Competencies- Option 3'!A30+1</f>
        <v>214</v>
      </c>
      <c r="B12" s="8" t="s">
        <v>78</v>
      </c>
      <c r="C12" s="14"/>
    </row>
    <row r="13" spans="1:3" ht="12" customHeight="1" x14ac:dyDescent="0.25">
      <c r="A13" s="26"/>
      <c r="B13" s="26"/>
      <c r="C13" s="26"/>
    </row>
    <row r="14" spans="1:3" customFormat="1" x14ac:dyDescent="0.25">
      <c r="A14" s="3" t="s">
        <v>3</v>
      </c>
      <c r="B14" s="4" t="s">
        <v>79</v>
      </c>
      <c r="C14" s="5"/>
    </row>
    <row r="15" spans="1:3" customFormat="1" ht="49.5" customHeight="1" x14ac:dyDescent="0.25">
      <c r="A15" s="6">
        <f>A12+1</f>
        <v>215</v>
      </c>
      <c r="B15" s="8" t="s">
        <v>80</v>
      </c>
      <c r="C15" s="32"/>
    </row>
    <row r="16" spans="1:3" customFormat="1" ht="120" x14ac:dyDescent="0.25">
      <c r="A16" s="6">
        <f>A15+1</f>
        <v>216</v>
      </c>
      <c r="B16" s="8" t="s">
        <v>110</v>
      </c>
      <c r="C16" s="30"/>
    </row>
    <row r="17" spans="1:3" customFormat="1" x14ac:dyDescent="0.25">
      <c r="A17" s="34"/>
      <c r="B17" s="35"/>
      <c r="C17" s="19"/>
    </row>
    <row r="18" spans="1:3" customFormat="1" x14ac:dyDescent="0.25">
      <c r="A18" s="3" t="s">
        <v>3</v>
      </c>
      <c r="B18" s="4" t="s">
        <v>81</v>
      </c>
      <c r="C18" s="5"/>
    </row>
    <row r="19" spans="1:3" customFormat="1" ht="30" x14ac:dyDescent="0.25">
      <c r="A19" s="6">
        <f>A16+1</f>
        <v>217</v>
      </c>
      <c r="B19" s="8" t="s">
        <v>82</v>
      </c>
      <c r="C19" s="32"/>
    </row>
    <row r="20" spans="1:3" customFormat="1" ht="30" x14ac:dyDescent="0.25">
      <c r="A20" s="6">
        <f>A19+1</f>
        <v>218</v>
      </c>
      <c r="B20" s="8" t="s">
        <v>83</v>
      </c>
      <c r="C20" s="32"/>
    </row>
    <row r="21" spans="1:3" customFormat="1" ht="46.5" customHeight="1" x14ac:dyDescent="0.25">
      <c r="A21" s="6">
        <f t="shared" ref="A21:A26" si="0">A20+1</f>
        <v>219</v>
      </c>
      <c r="B21" s="15" t="s">
        <v>135</v>
      </c>
      <c r="C21" s="32"/>
    </row>
    <row r="22" spans="1:3" customFormat="1" ht="50.25" customHeight="1" x14ac:dyDescent="0.25">
      <c r="A22" s="6">
        <f t="shared" si="0"/>
        <v>220</v>
      </c>
      <c r="B22" s="15" t="s">
        <v>80</v>
      </c>
      <c r="C22" s="32"/>
    </row>
    <row r="23" spans="1:3" customFormat="1" ht="105.75" customHeight="1" x14ac:dyDescent="0.25">
      <c r="A23" s="6">
        <f t="shared" si="0"/>
        <v>221</v>
      </c>
      <c r="B23" s="15" t="s">
        <v>136</v>
      </c>
      <c r="C23" s="32"/>
    </row>
    <row r="24" spans="1:3" customFormat="1" ht="62.25" customHeight="1" x14ac:dyDescent="0.25">
      <c r="A24" s="6">
        <f>A23+1</f>
        <v>222</v>
      </c>
      <c r="B24" s="15" t="s">
        <v>137</v>
      </c>
      <c r="C24" s="30"/>
    </row>
    <row r="25" spans="1:3" ht="126" customHeight="1" x14ac:dyDescent="0.25">
      <c r="A25" s="6">
        <f t="shared" si="0"/>
        <v>223</v>
      </c>
      <c r="B25" s="15" t="s">
        <v>138</v>
      </c>
      <c r="C25" s="32"/>
    </row>
    <row r="26" spans="1:3" customFormat="1" ht="135" hidden="1" x14ac:dyDescent="0.25">
      <c r="A26" s="6">
        <f t="shared" si="0"/>
        <v>224</v>
      </c>
      <c r="B26" s="8" t="s">
        <v>84</v>
      </c>
      <c r="C26" s="30"/>
    </row>
    <row r="27" spans="1:3" customFormat="1" hidden="1" x14ac:dyDescent="0.25"/>
    <row r="28" spans="1:3" customFormat="1" hidden="1" x14ac:dyDescent="0.25"/>
    <row r="29" spans="1:3" customFormat="1" hidden="1" x14ac:dyDescent="0.25"/>
    <row r="30" spans="1:3" ht="10.7" hidden="1" customHeight="1" x14ac:dyDescent="0.25">
      <c r="A30"/>
      <c r="B30"/>
      <c r="C30"/>
    </row>
  </sheetData>
  <mergeCells count="4">
    <mergeCell ref="A4:XFD4"/>
    <mergeCell ref="A6:C6"/>
    <mergeCell ref="A8:C8"/>
    <mergeCell ref="A9:C9"/>
  </mergeCells>
  <conditionalFormatting sqref="C15:C16">
    <cfRule type="expression" dxfId="1" priority="14">
      <formula>$C$12="Option 1"</formula>
    </cfRule>
  </conditionalFormatting>
  <conditionalFormatting sqref="C19:C26">
    <cfRule type="expression" dxfId="0" priority="1">
      <formula>$C$12="Option 2"</formula>
    </cfRule>
  </conditionalFormatting>
  <dataValidations count="5">
    <dataValidation type="list" allowBlank="1" showInputMessage="1" showErrorMessage="1" sqref="C12" xr:uid="{1D13EDF8-17A9-4171-BE35-729A5BB15FDB}">
      <formula1>"Option 1, Option 2"</formula1>
    </dataValidation>
    <dataValidation type="list" allowBlank="1" showInputMessage="1" showErrorMessage="1" sqref="C21" xr:uid="{5A5F8DC8-162F-4106-8050-A31281A897CD}">
      <formula1>"No, Yes (and audited financial statements demonstrating such $200 million (CAD) Tangible Net Worth are provided as Exhibit D)"</formula1>
    </dataValidation>
    <dataValidation type="list" allowBlank="1" showInputMessage="1" showErrorMessage="1" sqref="C16 C23:C26" xr:uid="{8D222484-02DF-4AEB-86F9-04FA36CB4577}">
      <formula1>"No (and such evidence has been submitted as Exhibit C), Yes"</formula1>
    </dataValidation>
    <dataValidation type="list" allowBlank="1" showInputMessage="1" showErrorMessage="1" sqref="C19" xr:uid="{B11D8A39-C5A0-4B3B-AD7E-E5B63EFBF335}">
      <formula1>"Applicant, Designated Affiliate, Combination of Applicant and Designated Affiliate"</formula1>
    </dataValidation>
    <dataValidation allowBlank="1" showInputMessage="1" showErrorMessage="1" promptTitle="Instruction" prompt="Must be a Designated Affiliate of the Applicant relied on to demonstrate a Required Competency in the &quot;Required Competencies&quot; tab, or an entity that Controls the Applicant. Please include the entity's name as written in the &quot;Company Profile&quot; tab." sqref="C20" xr:uid="{5CEC7078-3803-432E-A809-FC3D5F292F82}"/>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935313FFE6C8A4F9473D5E0EE6D1029" ma:contentTypeVersion="13" ma:contentTypeDescription="Create a new document." ma:contentTypeScope="" ma:versionID="8bfce4faec4008266ef966029c847af3">
  <xsd:schema xmlns:xsd="http://www.w3.org/2001/XMLSchema" xmlns:xs="http://www.w3.org/2001/XMLSchema" xmlns:p="http://schemas.microsoft.com/office/2006/metadata/properties" xmlns:ns2="0dda9a21-a1d7-413a-891a-dbdfa2fff97e" xmlns:ns3="99ec3f21-a2b2-4bd0-ac11-2610d19dedf6" targetNamespace="http://schemas.microsoft.com/office/2006/metadata/properties" ma:root="true" ma:fieldsID="76c199682f9afe412b6826a3f70ded4b" ns2:_="" ns3:_="">
    <xsd:import namespace="0dda9a21-a1d7-413a-891a-dbdfa2fff97e"/>
    <xsd:import namespace="99ec3f21-a2b2-4bd0-ac11-2610d19dedf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da9a21-a1d7-413a-891a-dbdfa2fff9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2426c395-1d84-4ee7-887a-a9c77f971e8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9ec3f21-a2b2-4bd0-ac11-2610d19dedf6"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d4ccfa0d-8dc3-46a3-bbe8-cf445ed9e3d4}" ma:internalName="TaxCatchAll" ma:showField="CatchAllData" ma:web="99ec3f21-a2b2-4bd0-ac11-2610d19dedf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roperties xmlns="http://www.imanage.com/work/xmlschema">
  <documentid>LEGAL_1!101002670.18</documentid>
  <senderid>TGAO</senderid>
  <senderemail>TGAO@OSLER.COM</senderemail>
  <lastmodified>2026-06-24T23:30:12.0000000-04:00</lastmodified>
  <database>LEGAL_1</database>
</properties>
</file>

<file path=customXml/item4.xml><?xml version="1.0" encoding="utf-8"?>
<p:properties xmlns:p="http://schemas.microsoft.com/office/2006/metadata/properties" xmlns:xsi="http://www.w3.org/2001/XMLSchema-instance" xmlns:pc="http://schemas.microsoft.com/office/infopath/2007/PartnerControls">
  <documentManagement>
    <TaxCatchAll xmlns="99ec3f21-a2b2-4bd0-ac11-2610d19dedf6" xsi:nil="true"/>
    <lcf76f155ced4ddcb4097134ff3c332f xmlns="0dda9a21-a1d7-413a-891a-dbdfa2fff97e">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238FE13-501C-4132-9A5B-418BC113CDDF}">
  <ds:schemaRefs>
    <ds:schemaRef ds:uri="http://schemas.microsoft.com/sharepoint/v3/contenttype/forms"/>
  </ds:schemaRefs>
</ds:datastoreItem>
</file>

<file path=customXml/itemProps2.xml><?xml version="1.0" encoding="utf-8"?>
<ds:datastoreItem xmlns:ds="http://schemas.openxmlformats.org/officeDocument/2006/customXml" ds:itemID="{5E26F181-3289-438C-B8A1-52DFE2E766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da9a21-a1d7-413a-891a-dbdfa2fff97e"/>
    <ds:schemaRef ds:uri="99ec3f21-a2b2-4bd0-ac11-2610d19ded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5A0F5F-D36D-4445-8AE5-26F0541F084A}">
  <ds:schemaRefs>
    <ds:schemaRef ds:uri="http://www.imanage.com/work/xmlschema"/>
  </ds:schemaRefs>
</ds:datastoreItem>
</file>

<file path=customXml/itemProps4.xml><?xml version="1.0" encoding="utf-8"?>
<ds:datastoreItem xmlns:ds="http://schemas.openxmlformats.org/officeDocument/2006/customXml" ds:itemID="{7B474B5E-6171-41CA-9464-828160A3436B}">
  <ds:schemaRefs>
    <ds:schemaRef ds:uri="http://www.w3.org/XML/1998/namespace"/>
    <ds:schemaRef ds:uri="http://purl.org/dc/dcmitype/"/>
    <ds:schemaRef ds:uri="http://schemas.openxmlformats.org/package/2006/metadata/core-properties"/>
    <ds:schemaRef ds:uri="http://purl.org/dc/elements/1.1/"/>
    <ds:schemaRef ds:uri="fa0cd74e-3b3e-4c88-b9bf-46e98dc0e5b4"/>
    <ds:schemaRef ds:uri="http://schemas.microsoft.com/office/2006/documentManagement/types"/>
    <ds:schemaRef ds:uri="http://purl.org/dc/terms/"/>
    <ds:schemaRef ds:uri="http://schemas.microsoft.com/office/infopath/2007/PartnerControls"/>
    <ds:schemaRef ds:uri="c492c25b-f44b-4563-bf66-686680884602"/>
    <ds:schemaRef ds:uri="http://schemas.microsoft.com/office/2006/metadata/properties"/>
    <ds:schemaRef ds:uri="99ec3f21-a2b2-4bd0-ac11-2610d19dedf6"/>
    <ds:schemaRef ds:uri="0dda9a21-a1d7-413a-891a-dbdfa2fff97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vt:i4>
      </vt:variant>
      <vt:variant>
        <vt:lpstr>Named Ranges</vt:lpstr>
      </vt:variant>
      <vt:variant>
        <vt:i4>1</vt:i4>
      </vt:variant>
    </vt:vector>
  </HeadingPairs>
  <TitlesOfParts>
    <vt:vector size="8" baseType="lpstr">
      <vt:lpstr>Company Profile</vt:lpstr>
      <vt:lpstr>Experience</vt:lpstr>
      <vt:lpstr>Experience - Option 2</vt:lpstr>
      <vt:lpstr>Required Competencies- Option 2</vt:lpstr>
      <vt:lpstr>Experience - Option 3</vt:lpstr>
      <vt:lpstr>Required Competencies- Option 3</vt:lpstr>
      <vt:lpstr>Financial</vt:lpstr>
      <vt:lpstr>Experience_List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Samantha DePoorter</dc:creator>
  <cp:keywords/>
  <dc:description/>
  <cp:lastModifiedBy>Rob Rorabeck</cp:lastModifiedBy>
  <cp:revision/>
  <dcterms:created xsi:type="dcterms:W3CDTF">2024-10-31T18:13:52Z</dcterms:created>
  <dcterms:modified xsi:type="dcterms:W3CDTF">2026-06-25T18:31:57Z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0x0101005935313FFE6C8A4F9473D5E0EE6D1029</vt:lpwstr>
  </property>
  <property fmtid="{D5CDD505-2E9C-101B-9397-08002B2CF9AE}" pid="3" name="Client-Matter">
    <vt:lpwstr>222222-1229188</vt:lpwstr>
  </property>
  <property fmtid="{D5CDD505-2E9C-101B-9397-08002B2CF9AE}" pid="4" name="MediaServiceImageTags">
    <vt:lpwstr/>
  </property>
</Properties>
</file>